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9144000" cy="5143500" type="screen16x9"/>
  <p:notesSz cx="6858000" cy="9144000"/>
  <p:embeddedFontLst>
    <p:embeddedFont>
      <p:font typeface="Bree Serif" panose="020B0604020202020204" charset="0"/>
      <p:regular r:id="rId47"/>
    </p:embeddedFont>
    <p:embeddedFont>
      <p:font typeface="Muli" panose="020B0604020202020204" charset="0"/>
      <p:regular r:id="rId48"/>
      <p:bold r:id="rId49"/>
      <p:italic r:id="rId50"/>
      <p:boldItalic r:id="rId51"/>
    </p:embeddedFont>
    <p:embeddedFont>
      <p:font typeface="Roboto" panose="020B0604020202020204" charset="0"/>
      <p:regular r:id="rId52"/>
      <p:bold r:id="rId53"/>
      <p:italic r:id="rId54"/>
      <p:boldItalic r:id="rId55"/>
    </p:embeddedFont>
    <p:embeddedFont>
      <p:font typeface="Roboto Black" panose="020B0604020202020204" charset="0"/>
      <p:bold r:id="rId56"/>
      <p:boldItalic r:id="rId57"/>
    </p:embeddedFont>
    <p:embeddedFont>
      <p:font typeface="Roboto Light" panose="020B0604020202020204" charset="0"/>
      <p:regular r:id="rId58"/>
      <p:bold r:id="rId59"/>
      <p:italic r:id="rId60"/>
      <p:boldItalic r:id="rId61"/>
    </p:embeddedFont>
    <p:embeddedFont>
      <p:font typeface="Roboto Mono Regular" panose="020B0604020202020204" charset="0"/>
      <p:regular r:id="rId62"/>
      <p:bold r:id="rId63"/>
      <p:italic r:id="rId64"/>
      <p:boldItalic r:id="rId65"/>
    </p:embeddedFont>
    <p:embeddedFont>
      <p:font typeface="Roboto Thin" panose="020B060402020202020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42EFF4-48E8-4A48-B939-85915902EDBE}">
  <a:tblStyle styleId="{A042EFF4-48E8-4A48-B939-85915902ED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1F90A47-AF57-48FC-BD22-BBE7D527BA11}" styleName="Table_1">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193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5.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a6be67967_3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a6be67967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5300f7918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5300f791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a6be67967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8a6be67967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8a6be67967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8a6be67967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8a6be67967_3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8a6be67967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8a6be6796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8a6be6796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8ab6148460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8ab6148460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8928100975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8928100975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8a6be67967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8a6be67967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8a6be67967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8a6be67967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8a6be67967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8a6be67967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8a6be67967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8a6be67967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8ab6148460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8ab6148460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892810097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892810097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89281009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89281009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892810097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892810097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8ab614846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8ab614846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8ab6148460_3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8ab6148460_3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8ab6148460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8ab614846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8ab6148460_3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8ab6148460_3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8ab6148460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8ab6148460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8ab6148460_3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8ab6148460_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8ab6148460_3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8ab6148460_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8ab6148460_3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8ab6148460_3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8ab6148460_3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8ab6148460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8858a160ff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8858a160ff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8ab6148460_3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8ab6148460_3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8ab6148460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8ab6148460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8ab614846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8ab614846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896f569b0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896f569b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820b6c4f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820b6c4f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2pPr>
            <a:lvl3pPr lvl="2"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3pPr>
            <a:lvl4pPr lvl="3"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4pPr>
            <a:lvl5pPr lvl="4"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5pPr>
            <a:lvl6pPr lvl="5"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6pPr>
            <a:lvl7pPr lvl="6"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7pPr>
            <a:lvl8pPr lvl="7"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8pPr>
            <a:lvl9pPr lvl="8"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1100"/>
              <a:buFont typeface="Roboto Black"/>
              <a:buNone/>
              <a:defRPr sz="1100" b="0">
                <a:solidFill>
                  <a:srgbClr val="48FFD5"/>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60" r:id="rId11"/>
    <p:sldLayoutId id="214748366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forms/d/e/1FAIpQLSfh6kcOHyRB9etQQM67HWKRD3d-70WPOxHr55H4Qz12BELCnA/viewform?usp=sf_link"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hyperlink" Target="https://docs.google.com/forms/d/1QSLOwK9HN8-zCpnsB8VZistRHD78rwHY2s8owkFD92o/edit"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forms/d/e/1FAIpQLSeZvsbPCy_dTJkyntyt9q5lqrvxNpBddQfSL7zM8cl5XPrwHQ/viewform"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forms/d/e/1FAIpQLSckSve58yXv7VJ_hosH1pgUo7UmNXJ785pZUCtcqWwZyHkK0A/viewform?usp=sf_link"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s://forms.gle/NqpckuySAuarYpzN7"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hyperlink" Target="https://app.diagrams.net/#G15iG5tuDY2znuLYmHenT_dK_I8AxdPWp9"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drive.google.com/file/d/1HY_Q3Ka1tfrSGrI9GsHAB2dO0zuEs5jS/view?usp=sharing"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document/d/1ZSqVkwzpA0vYnsfRe8-GbIwIgiSMok39/edit?dls=true"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hyperlink" Target="https://docs.google.com/document/d/1ieNyfzRX8yN1l42BcPfzHza-0D8v6CdSEtI2jYD_EUc/edit?usp=sharing" TargetMode="Externa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drive.google.com/file/d/1NAESLxquDiPlY0y5zKqdDVzV5gBhw9Ez/view?usp=sharing" TargetMode="External"/><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hyperlink" Target="https://online.visual-paradigm.com/app/diagrams/#G1NAESLxquDiPlY0y5zKqdDVzV5gBhw9Ez" TargetMode="Externa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hyperlink" Target="https://docs.google.com/document/d/1cWDmPOE_5gCrcqqMlleJmk5KmbnDTKp1Oyp0UMTun7A/edit" TargetMode="External"/><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Vanessa624Bejarano/Security.git" TargetMode="External"/><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8" Type="http://schemas.openxmlformats.org/officeDocument/2006/relationships/hyperlink" Target="https://docs.google.com/document/d/1ieNyfzRX8yN1l42BcPfzHza-0D8v6CdSEtI2jYD_EUc/edit?usp=sharing" TargetMode="External"/><Relationship Id="rId3" Type="http://schemas.openxmlformats.org/officeDocument/2006/relationships/hyperlink" Target="https://docs.google.com/forms/d/e/1FAIpQLSckSve58yXv7VJ_hosH1pgUo7UmNXJ785pZUCtcqWwZyHkK0A/viewform" TargetMode="External"/><Relationship Id="rId7" Type="http://schemas.openxmlformats.org/officeDocument/2006/relationships/hyperlink" Target="https://drive.google.com/file/d/1HY_Q3Ka1tfrSGrI9GsHAB2dO0zuEs5jS/view?usp=sharing" TargetMode="External"/><Relationship Id="rId2" Type="http://schemas.openxmlformats.org/officeDocument/2006/relationships/notesSlide" Target="../notesSlides/notesSlide43.xml"/><Relationship Id="rId1" Type="http://schemas.openxmlformats.org/officeDocument/2006/relationships/slideLayout" Target="../slideLayouts/slideLayout10.xml"/><Relationship Id="rId6" Type="http://schemas.openxmlformats.org/officeDocument/2006/relationships/hyperlink" Target="https://app.diagrams.net/" TargetMode="External"/><Relationship Id="rId5" Type="http://schemas.openxmlformats.org/officeDocument/2006/relationships/hyperlink" Target="https://forms.gle/NqpckuySAuarYpzN7" TargetMode="External"/><Relationship Id="rId4" Type="http://schemas.openxmlformats.org/officeDocument/2006/relationships/hyperlink" Target="https://docs.google.com/forms/d/18gqs-uagUBtlLqNr7xeqdqq3CCiH4lUvkU7f3WFebj0/prefill" TargetMode="External"/><Relationship Id="rId9" Type="http://schemas.openxmlformats.org/officeDocument/2006/relationships/hyperlink" Target="https://drive.google.com/file/d/1NAESLxquDiPlY0y5zKqdDVzV5gBhw9Ez/view?usp=sharing"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mailto:alejogarcia31@gmail.com" TargetMode="External"/><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hyperlink" Target="mailto:andresnorelobos@gmail.com" TargetMode="External"/><Relationship Id="rId5" Type="http://schemas.openxmlformats.org/officeDocument/2006/relationships/hyperlink" Target="mailto:vanessa624bejarano@gmail.com" TargetMode="External"/><Relationship Id="rId4" Type="http://schemas.openxmlformats.org/officeDocument/2006/relationships/hyperlink" Target="mailto:valerojuan1998@gmail.co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0"/>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0"/>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0"/>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0"/>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0"/>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0"/>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0"/>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0"/>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0"/>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0"/>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0"/>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p:nvPr/>
        </p:nvSpPr>
        <p:spPr>
          <a:xfrm>
            <a:off x="2720098" y="2136127"/>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0"/>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0"/>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0"/>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0"/>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0"/>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0"/>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0"/>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0"/>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0"/>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0"/>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0"/>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0"/>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0"/>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0"/>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0"/>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0"/>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0"/>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0"/>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0"/>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0"/>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a:off x="3867706" y="3617626"/>
            <a:ext cx="24" cy="24"/>
          </a:xfrm>
          <a:custGeom>
            <a:avLst/>
            <a:gdLst/>
            <a:ahLst/>
            <a:cxnLst/>
            <a:rect l="l" t="t" r="r" b="b"/>
            <a:pathLst>
              <a:path w="1" h="1" extrusionOk="0">
                <a:moveTo>
                  <a:pt x="0" y="0"/>
                </a:moveTo>
                <a:lnTo>
                  <a:pt x="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0"/>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0"/>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0"/>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Google Shape;208;p20"/>
          <p:cNvPicPr preferRelativeResize="0"/>
          <p:nvPr/>
        </p:nvPicPr>
        <p:blipFill rotWithShape="1">
          <a:blip r:embed="rId3">
            <a:alphaModFix/>
          </a:blip>
          <a:srcRect l="4415" t="2928" r="3782" b="2284"/>
          <a:stretch/>
        </p:blipFill>
        <p:spPr>
          <a:xfrm>
            <a:off x="4581425" y="444600"/>
            <a:ext cx="4407339" cy="3787800"/>
          </a:xfrm>
          <a:prstGeom prst="rect">
            <a:avLst/>
          </a:prstGeom>
          <a:noFill/>
          <a:ln>
            <a:noFill/>
          </a:ln>
        </p:spPr>
      </p:pic>
      <p:sp>
        <p:nvSpPr>
          <p:cNvPr id="209" name="Google Shape;209;p20"/>
          <p:cNvSpPr txBox="1"/>
          <p:nvPr/>
        </p:nvSpPr>
        <p:spPr>
          <a:xfrm>
            <a:off x="4903475" y="3960025"/>
            <a:ext cx="3972300" cy="102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FBFBFB"/>
                </a:solidFill>
                <a:latin typeface="Roboto Light"/>
                <a:ea typeface="Roboto Light"/>
                <a:cs typeface="Roboto Light"/>
                <a:sym typeface="Roboto Light"/>
              </a:rPr>
              <a:t>ADSI</a:t>
            </a:r>
            <a:endParaRPr>
              <a:solidFill>
                <a:srgbClr val="FBFBFB"/>
              </a:solidFill>
              <a:latin typeface="Roboto Light"/>
              <a:ea typeface="Roboto Light"/>
              <a:cs typeface="Roboto Light"/>
              <a:sym typeface="Roboto Light"/>
            </a:endParaRPr>
          </a:p>
          <a:p>
            <a:pPr marL="0" lvl="0" indent="0" algn="l" rtl="0">
              <a:spcBef>
                <a:spcPts val="0"/>
              </a:spcBef>
              <a:spcAft>
                <a:spcPts val="0"/>
              </a:spcAft>
              <a:buNone/>
            </a:pPr>
            <a:r>
              <a:rPr lang="es">
                <a:solidFill>
                  <a:srgbClr val="FBFBFB"/>
                </a:solidFill>
                <a:latin typeface="Roboto Light"/>
                <a:ea typeface="Roboto Light"/>
                <a:cs typeface="Roboto Light"/>
                <a:sym typeface="Roboto Light"/>
              </a:rPr>
              <a:t>Integrantes: </a:t>
            </a:r>
            <a:r>
              <a:rPr lang="es">
                <a:solidFill>
                  <a:srgbClr val="48FFD5"/>
                </a:solidFill>
                <a:latin typeface="Roboto Light"/>
                <a:ea typeface="Roboto Light"/>
                <a:cs typeface="Roboto Light"/>
                <a:sym typeface="Roboto Light"/>
              </a:rPr>
              <a:t>Vanessa Bejarano</a:t>
            </a:r>
            <a:r>
              <a:rPr lang="es">
                <a:latin typeface="Roboto Light"/>
                <a:ea typeface="Roboto Light"/>
                <a:cs typeface="Roboto Light"/>
                <a:sym typeface="Roboto Light"/>
              </a:rPr>
              <a:t>  </a:t>
            </a:r>
            <a:r>
              <a:rPr lang="es">
                <a:solidFill>
                  <a:srgbClr val="FBFBFB"/>
                </a:solidFill>
                <a:latin typeface="Roboto Light"/>
                <a:ea typeface="Roboto Light"/>
                <a:cs typeface="Roboto Light"/>
                <a:sym typeface="Roboto Light"/>
              </a:rPr>
              <a:t>-</a:t>
            </a:r>
            <a:r>
              <a:rPr lang="es">
                <a:latin typeface="Roboto Light"/>
                <a:ea typeface="Roboto Light"/>
                <a:cs typeface="Roboto Light"/>
                <a:sym typeface="Roboto Light"/>
              </a:rPr>
              <a:t> </a:t>
            </a:r>
            <a:r>
              <a:rPr lang="es">
                <a:solidFill>
                  <a:srgbClr val="48FFD5"/>
                </a:solidFill>
                <a:latin typeface="Roboto Light"/>
                <a:ea typeface="Roboto Light"/>
                <a:cs typeface="Roboto Light"/>
                <a:sym typeface="Roboto Light"/>
              </a:rPr>
              <a:t>Alejandro Ballen</a:t>
            </a:r>
            <a:endParaRPr>
              <a:solidFill>
                <a:srgbClr val="48FFD5"/>
              </a:solidFill>
              <a:latin typeface="Roboto Light"/>
              <a:ea typeface="Roboto Light"/>
              <a:cs typeface="Roboto Light"/>
              <a:sym typeface="Roboto Light"/>
            </a:endParaRPr>
          </a:p>
          <a:p>
            <a:pPr marL="0" lvl="0" indent="0" algn="l" rtl="0">
              <a:spcBef>
                <a:spcPts val="0"/>
              </a:spcBef>
              <a:spcAft>
                <a:spcPts val="0"/>
              </a:spcAft>
              <a:buNone/>
            </a:pPr>
            <a:r>
              <a:rPr lang="es">
                <a:latin typeface="Roboto Light"/>
                <a:ea typeface="Roboto Light"/>
                <a:cs typeface="Roboto Light"/>
                <a:sym typeface="Roboto Light"/>
              </a:rPr>
              <a:t>                      </a:t>
            </a:r>
            <a:r>
              <a:rPr lang="es">
                <a:solidFill>
                  <a:srgbClr val="48FFD5"/>
                </a:solidFill>
                <a:latin typeface="Roboto Light"/>
                <a:ea typeface="Roboto Light"/>
                <a:cs typeface="Roboto Light"/>
                <a:sym typeface="Roboto Light"/>
              </a:rPr>
              <a:t>Andres Noreña</a:t>
            </a:r>
            <a:r>
              <a:rPr lang="es">
                <a:latin typeface="Roboto Light"/>
                <a:ea typeface="Roboto Light"/>
                <a:cs typeface="Roboto Light"/>
                <a:sym typeface="Roboto Light"/>
              </a:rPr>
              <a:t> </a:t>
            </a:r>
            <a:r>
              <a:rPr lang="es">
                <a:solidFill>
                  <a:srgbClr val="FBFBFB"/>
                </a:solidFill>
                <a:latin typeface="Roboto Light"/>
                <a:ea typeface="Roboto Light"/>
                <a:cs typeface="Roboto Light"/>
                <a:sym typeface="Roboto Light"/>
              </a:rPr>
              <a:t>-</a:t>
            </a:r>
            <a:r>
              <a:rPr lang="es">
                <a:latin typeface="Roboto Light"/>
                <a:ea typeface="Roboto Light"/>
                <a:cs typeface="Roboto Light"/>
                <a:sym typeface="Roboto Light"/>
              </a:rPr>
              <a:t> </a:t>
            </a:r>
            <a:r>
              <a:rPr lang="es">
                <a:solidFill>
                  <a:srgbClr val="48FFD5"/>
                </a:solidFill>
                <a:latin typeface="Roboto Light"/>
                <a:ea typeface="Roboto Light"/>
                <a:cs typeface="Roboto Light"/>
                <a:sym typeface="Roboto Light"/>
              </a:rPr>
              <a:t>Juan Valero</a:t>
            </a:r>
            <a:endParaRPr>
              <a:solidFill>
                <a:srgbClr val="48FFD5"/>
              </a:solidFill>
              <a:latin typeface="Roboto Light"/>
              <a:ea typeface="Roboto Light"/>
              <a:cs typeface="Roboto Light"/>
              <a:sym typeface="Roboto Light"/>
            </a:endParaRPr>
          </a:p>
          <a:p>
            <a:pPr marL="0" lvl="0" indent="0" algn="ctr" rtl="0">
              <a:spcBef>
                <a:spcPts val="0"/>
              </a:spcBef>
              <a:spcAft>
                <a:spcPts val="0"/>
              </a:spcAft>
              <a:buNone/>
            </a:pPr>
            <a:r>
              <a:rPr lang="es">
                <a:solidFill>
                  <a:srgbClr val="48FFD5"/>
                </a:solidFill>
                <a:latin typeface="Roboto Light"/>
                <a:ea typeface="Roboto Light"/>
                <a:cs typeface="Roboto Light"/>
                <a:sym typeface="Roboto Light"/>
              </a:rPr>
              <a:t>Ficha: </a:t>
            </a:r>
            <a:r>
              <a:rPr lang="es">
                <a:solidFill>
                  <a:srgbClr val="FBFBFB"/>
                </a:solidFill>
                <a:latin typeface="Roboto Light"/>
                <a:ea typeface="Roboto Light"/>
                <a:cs typeface="Roboto Light"/>
                <a:sym typeface="Roboto Light"/>
              </a:rPr>
              <a:t>2067454</a:t>
            </a:r>
            <a:endParaRPr>
              <a:solidFill>
                <a:srgbClr val="FBFBFB"/>
              </a:solidFill>
              <a:latin typeface="Roboto Light"/>
              <a:ea typeface="Roboto Light"/>
              <a:cs typeface="Roboto Light"/>
              <a:sym typeface="Robo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29"/>
          <p:cNvSpPr txBox="1">
            <a:spLocks noGrp="1"/>
          </p:cNvSpPr>
          <p:nvPr>
            <p:ph type="ctrTitle" idx="2"/>
          </p:nvPr>
        </p:nvSpPr>
        <p:spPr>
          <a:xfrm>
            <a:off x="134675" y="4363850"/>
            <a:ext cx="5618700" cy="71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FFFFF"/>
                </a:solidFill>
              </a:rPr>
              <a:t>Rectores y coordinadores.</a:t>
            </a:r>
            <a:endParaRPr>
              <a:solidFill>
                <a:srgbClr val="FFFFFF"/>
              </a:solidFill>
            </a:endParaRPr>
          </a:p>
          <a:p>
            <a:pPr marL="0" lvl="0" indent="0" algn="l" rtl="0">
              <a:spcBef>
                <a:spcPts val="0"/>
              </a:spcBef>
              <a:spcAft>
                <a:spcPts val="0"/>
              </a:spcAft>
              <a:buNone/>
            </a:pPr>
            <a:r>
              <a:rPr lang="es" u="sng">
                <a:solidFill>
                  <a:schemeClr val="hlink"/>
                </a:solidFill>
                <a:latin typeface="Arial"/>
                <a:ea typeface="Arial"/>
                <a:cs typeface="Arial"/>
                <a:sym typeface="Arial"/>
                <a:hlinkClick r:id="rId3"/>
              </a:rPr>
              <a:t>https://docs.google.com/forms/d/e/1FAIpQLSfh6kcOHyRB9etQQM67HWKRD3d-70WPOxHr55H4Qz12BELCnA/viewform?usp=sf_link</a:t>
            </a:r>
            <a:endParaRPr/>
          </a:p>
        </p:txBody>
      </p:sp>
      <p:sp>
        <p:nvSpPr>
          <p:cNvPr id="733" name="Google Shape;733;p29"/>
          <p:cNvSpPr txBox="1">
            <a:spLocks noGrp="1"/>
          </p:cNvSpPr>
          <p:nvPr>
            <p:ph type="ctrTitle" idx="4"/>
          </p:nvPr>
        </p:nvSpPr>
        <p:spPr>
          <a:xfrm>
            <a:off x="755550" y="356275"/>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Encuesta</a:t>
            </a:r>
            <a:endParaRPr/>
          </a:p>
        </p:txBody>
      </p:sp>
      <p:sp>
        <p:nvSpPr>
          <p:cNvPr id="734" name="Google Shape;734;p29"/>
          <p:cNvSpPr txBox="1"/>
          <p:nvPr/>
        </p:nvSpPr>
        <p:spPr>
          <a:xfrm>
            <a:off x="755550" y="1054500"/>
            <a:ext cx="4878000" cy="121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lt1"/>
                </a:solidFill>
                <a:latin typeface="Roboto Light"/>
                <a:ea typeface="Roboto Light"/>
                <a:cs typeface="Roboto Light"/>
                <a:sym typeface="Roboto Light"/>
              </a:rPr>
              <a:t>Esta encuesta se realiza con el fin de saber las horas de ingreso y el tiempo que los directivos llevan en la institución, también los motivos de buscar nuestros servicios y que empresas son ajenas a esta institución</a:t>
            </a:r>
            <a:endParaRPr>
              <a:latin typeface="Roboto Light"/>
              <a:ea typeface="Roboto Light"/>
              <a:cs typeface="Roboto Light"/>
              <a:sym typeface="Roboto Light"/>
            </a:endParaRPr>
          </a:p>
        </p:txBody>
      </p:sp>
      <p:pic>
        <p:nvPicPr>
          <p:cNvPr id="735" name="Google Shape;735;p29"/>
          <p:cNvPicPr preferRelativeResize="0"/>
          <p:nvPr/>
        </p:nvPicPr>
        <p:blipFill>
          <a:blip r:embed="rId4">
            <a:alphaModFix/>
          </a:blip>
          <a:stretch>
            <a:fillRect/>
          </a:stretch>
        </p:blipFill>
        <p:spPr>
          <a:xfrm>
            <a:off x="1814400" y="2070400"/>
            <a:ext cx="2996575" cy="2143125"/>
          </a:xfrm>
          <a:prstGeom prst="rect">
            <a:avLst/>
          </a:prstGeom>
          <a:noFill/>
          <a:ln>
            <a:noFill/>
          </a:ln>
        </p:spPr>
      </p:pic>
      <p:pic>
        <p:nvPicPr>
          <p:cNvPr id="736" name="Google Shape;736;p29"/>
          <p:cNvPicPr preferRelativeResize="0"/>
          <p:nvPr/>
        </p:nvPicPr>
        <p:blipFill rotWithShape="1">
          <a:blip r:embed="rId5">
            <a:alphaModFix/>
          </a:blip>
          <a:srcRect l="4159" t="1771" r="3606" b="3504"/>
          <a:stretch/>
        </p:blipFill>
        <p:spPr>
          <a:xfrm>
            <a:off x="7757496" y="195275"/>
            <a:ext cx="1043379" cy="1157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0"/>
          <p:cNvSpPr txBox="1">
            <a:spLocks noGrp="1"/>
          </p:cNvSpPr>
          <p:nvPr>
            <p:ph type="ctrTitle" idx="4"/>
          </p:nvPr>
        </p:nvSpPr>
        <p:spPr>
          <a:xfrm>
            <a:off x="984175" y="425225"/>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Encuestas</a:t>
            </a:r>
            <a:endParaRPr/>
          </a:p>
        </p:txBody>
      </p:sp>
      <p:sp>
        <p:nvSpPr>
          <p:cNvPr id="742" name="Google Shape;742;p30"/>
          <p:cNvSpPr txBox="1">
            <a:spLocks noGrp="1"/>
          </p:cNvSpPr>
          <p:nvPr>
            <p:ph type="ctrTitle"/>
          </p:nvPr>
        </p:nvSpPr>
        <p:spPr>
          <a:xfrm>
            <a:off x="389625" y="4369700"/>
            <a:ext cx="5136300" cy="65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Administrativos y docentes</a:t>
            </a:r>
            <a:endParaRPr/>
          </a:p>
          <a:p>
            <a:pPr marL="0" lvl="0" indent="0" algn="l" rtl="0">
              <a:spcBef>
                <a:spcPts val="0"/>
              </a:spcBef>
              <a:spcAft>
                <a:spcPts val="0"/>
              </a:spcAft>
              <a:buNone/>
            </a:pPr>
            <a:r>
              <a:rPr lang="es" b="1" u="sng">
                <a:solidFill>
                  <a:schemeClr val="hlink"/>
                </a:solidFill>
                <a:latin typeface="Arial"/>
                <a:ea typeface="Arial"/>
                <a:cs typeface="Arial"/>
                <a:sym typeface="Arial"/>
                <a:hlinkClick r:id="rId3"/>
              </a:rPr>
              <a:t>https://docs.google.com/forms/d/1QSLOwK9HN8-zCpnsB8VZistRHD78rwHY2s8owkFD92o/edit</a:t>
            </a:r>
            <a:r>
              <a:rPr lang="es"/>
              <a:t> </a:t>
            </a:r>
            <a:endParaRPr/>
          </a:p>
        </p:txBody>
      </p:sp>
      <p:sp>
        <p:nvSpPr>
          <p:cNvPr id="743" name="Google Shape;743;p30"/>
          <p:cNvSpPr txBox="1"/>
          <p:nvPr/>
        </p:nvSpPr>
        <p:spPr>
          <a:xfrm>
            <a:off x="1019000" y="1031825"/>
            <a:ext cx="5452200" cy="10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latin typeface="Roboto Light"/>
                <a:ea typeface="Roboto Light"/>
                <a:cs typeface="Roboto Light"/>
                <a:sym typeface="Roboto Light"/>
              </a:rPr>
              <a:t>Esta encuesta nos ayuda a saber que sistema de seguridad se maneja actualmente en  la institución según el punto de vista de la docencia, la hora de llegada de estos y la hora de salida y el control que se tiene a la hora de ingresar.</a:t>
            </a:r>
            <a:endParaRPr>
              <a:solidFill>
                <a:srgbClr val="FFFFFF"/>
              </a:solidFill>
              <a:latin typeface="Roboto Light"/>
              <a:ea typeface="Roboto Light"/>
              <a:cs typeface="Roboto Light"/>
              <a:sym typeface="Roboto Light"/>
            </a:endParaRPr>
          </a:p>
        </p:txBody>
      </p:sp>
      <p:pic>
        <p:nvPicPr>
          <p:cNvPr id="744" name="Google Shape;744;p30"/>
          <p:cNvPicPr preferRelativeResize="0"/>
          <p:nvPr/>
        </p:nvPicPr>
        <p:blipFill>
          <a:blip r:embed="rId4">
            <a:alphaModFix/>
          </a:blip>
          <a:stretch>
            <a:fillRect/>
          </a:stretch>
        </p:blipFill>
        <p:spPr>
          <a:xfrm>
            <a:off x="2256925" y="2055725"/>
            <a:ext cx="2491525" cy="2189725"/>
          </a:xfrm>
          <a:prstGeom prst="rect">
            <a:avLst/>
          </a:prstGeom>
          <a:noFill/>
          <a:ln>
            <a:noFill/>
          </a:ln>
        </p:spPr>
      </p:pic>
      <p:pic>
        <p:nvPicPr>
          <p:cNvPr id="745" name="Google Shape;745;p30"/>
          <p:cNvPicPr preferRelativeResize="0"/>
          <p:nvPr/>
        </p:nvPicPr>
        <p:blipFill rotWithShape="1">
          <a:blip r:embed="rId5">
            <a:alphaModFix/>
          </a:blip>
          <a:srcRect l="4159" t="1771" r="3606" b="3504"/>
          <a:stretch/>
        </p:blipFill>
        <p:spPr>
          <a:xfrm>
            <a:off x="7774696" y="244100"/>
            <a:ext cx="1043379" cy="1157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31"/>
          <p:cNvSpPr txBox="1">
            <a:spLocks noGrp="1"/>
          </p:cNvSpPr>
          <p:nvPr>
            <p:ph type="ctrTitle" idx="2"/>
          </p:nvPr>
        </p:nvSpPr>
        <p:spPr>
          <a:xfrm>
            <a:off x="48250" y="4468325"/>
            <a:ext cx="4640100" cy="67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lt1"/>
                </a:solidFill>
              </a:rPr>
              <a:t>estudiantes grado 11.</a:t>
            </a:r>
            <a:endParaRPr>
              <a:solidFill>
                <a:schemeClr val="lt1"/>
              </a:solidFill>
            </a:endParaRPr>
          </a:p>
          <a:p>
            <a:pPr marL="0" lvl="0" indent="0" algn="l" rtl="0">
              <a:spcBef>
                <a:spcPts val="0"/>
              </a:spcBef>
              <a:spcAft>
                <a:spcPts val="0"/>
              </a:spcAft>
              <a:buNone/>
            </a:pPr>
            <a:r>
              <a:rPr lang="es" u="sng">
                <a:solidFill>
                  <a:schemeClr val="hlink"/>
                </a:solidFill>
                <a:latin typeface="Arial"/>
                <a:ea typeface="Arial"/>
                <a:cs typeface="Arial"/>
                <a:sym typeface="Arial"/>
                <a:hlinkClick r:id="rId3"/>
              </a:rPr>
              <a:t>https://docs.google.com/forms/d/e/1FAIpQLSeZvsbPCy_dTJkyntyt9q5lqrvxNpBddQfSL7zM8cl5XPrwHQ/viewform</a:t>
            </a:r>
            <a:endParaRPr/>
          </a:p>
        </p:txBody>
      </p:sp>
      <p:sp>
        <p:nvSpPr>
          <p:cNvPr id="751" name="Google Shape;751;p31"/>
          <p:cNvSpPr txBox="1">
            <a:spLocks noGrp="1"/>
          </p:cNvSpPr>
          <p:nvPr>
            <p:ph type="ctrTitle" idx="4"/>
          </p:nvPr>
        </p:nvSpPr>
        <p:spPr>
          <a:xfrm>
            <a:off x="655050" y="272825"/>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Encuesta</a:t>
            </a:r>
            <a:endParaRPr/>
          </a:p>
        </p:txBody>
      </p:sp>
      <p:sp>
        <p:nvSpPr>
          <p:cNvPr id="752" name="Google Shape;752;p31"/>
          <p:cNvSpPr txBox="1"/>
          <p:nvPr/>
        </p:nvSpPr>
        <p:spPr>
          <a:xfrm>
            <a:off x="751050" y="1100025"/>
            <a:ext cx="5378700" cy="9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latin typeface="Roboto Light"/>
                <a:ea typeface="Roboto Light"/>
                <a:cs typeface="Roboto Light"/>
                <a:sym typeface="Roboto Light"/>
              </a:rPr>
              <a:t>Esta encuesta nos permite, conocer más sobre los estudiantes del grado 11 y la perspectiva que tiene acerca de el nuevo sistema de seguridad que se quiere instaurar en la institución</a:t>
            </a:r>
            <a:endParaRPr>
              <a:solidFill>
                <a:srgbClr val="FFFFFF"/>
              </a:solidFill>
              <a:latin typeface="Roboto Light"/>
              <a:ea typeface="Roboto Light"/>
              <a:cs typeface="Roboto Light"/>
              <a:sym typeface="Roboto Light"/>
            </a:endParaRPr>
          </a:p>
        </p:txBody>
      </p:sp>
      <p:sp>
        <p:nvSpPr>
          <p:cNvPr id="753" name="Google Shape;753;p31"/>
          <p:cNvSpPr txBox="1"/>
          <p:nvPr/>
        </p:nvSpPr>
        <p:spPr>
          <a:xfrm>
            <a:off x="1403450" y="2579325"/>
            <a:ext cx="1008900" cy="4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latin typeface="Roboto Light"/>
              <a:ea typeface="Roboto Light"/>
              <a:cs typeface="Roboto Light"/>
              <a:sym typeface="Roboto Light"/>
            </a:endParaRPr>
          </a:p>
        </p:txBody>
      </p:sp>
      <p:pic>
        <p:nvPicPr>
          <p:cNvPr id="754" name="Google Shape;754;p31"/>
          <p:cNvPicPr preferRelativeResize="0"/>
          <p:nvPr/>
        </p:nvPicPr>
        <p:blipFill>
          <a:blip r:embed="rId4">
            <a:alphaModFix/>
          </a:blip>
          <a:stretch>
            <a:fillRect/>
          </a:stretch>
        </p:blipFill>
        <p:spPr>
          <a:xfrm>
            <a:off x="2320650" y="2138150"/>
            <a:ext cx="2561074" cy="2138375"/>
          </a:xfrm>
          <a:prstGeom prst="rect">
            <a:avLst/>
          </a:prstGeom>
          <a:noFill/>
          <a:ln>
            <a:noFill/>
          </a:ln>
        </p:spPr>
      </p:pic>
      <p:pic>
        <p:nvPicPr>
          <p:cNvPr id="755" name="Google Shape;755;p31"/>
          <p:cNvPicPr preferRelativeResize="0"/>
          <p:nvPr/>
        </p:nvPicPr>
        <p:blipFill rotWithShape="1">
          <a:blip r:embed="rId5">
            <a:alphaModFix/>
          </a:blip>
          <a:srcRect l="4159" t="1771" r="3606" b="3504"/>
          <a:stretch/>
        </p:blipFill>
        <p:spPr>
          <a:xfrm>
            <a:off x="7793271" y="272825"/>
            <a:ext cx="1043379" cy="1157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32"/>
          <p:cNvSpPr txBox="1">
            <a:spLocks noGrp="1"/>
          </p:cNvSpPr>
          <p:nvPr>
            <p:ph type="ctrTitle" idx="4"/>
          </p:nvPr>
        </p:nvSpPr>
        <p:spPr>
          <a:xfrm>
            <a:off x="984175" y="425225"/>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Encuestas</a:t>
            </a:r>
            <a:endParaRPr/>
          </a:p>
        </p:txBody>
      </p:sp>
      <p:sp>
        <p:nvSpPr>
          <p:cNvPr id="761" name="Google Shape;761;p32"/>
          <p:cNvSpPr txBox="1">
            <a:spLocks noGrp="1"/>
          </p:cNvSpPr>
          <p:nvPr>
            <p:ph type="ctrTitle" idx="2"/>
          </p:nvPr>
        </p:nvSpPr>
        <p:spPr>
          <a:xfrm>
            <a:off x="563175" y="4055500"/>
            <a:ext cx="5644500" cy="9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Cooperativa</a:t>
            </a:r>
            <a:endParaRPr/>
          </a:p>
          <a:p>
            <a:pPr marL="0" lvl="0" indent="0" algn="l" rtl="0">
              <a:spcBef>
                <a:spcPts val="0"/>
              </a:spcBef>
              <a:spcAft>
                <a:spcPts val="0"/>
              </a:spcAft>
              <a:buNone/>
            </a:pPr>
            <a:r>
              <a:rPr lang="es" u="sng">
                <a:solidFill>
                  <a:schemeClr val="hlink"/>
                </a:solidFill>
                <a:latin typeface="Arial"/>
                <a:ea typeface="Arial"/>
                <a:cs typeface="Arial"/>
                <a:sym typeface="Arial"/>
                <a:hlinkClick r:id="rId3"/>
              </a:rPr>
              <a:t>https://docs.google.com/forms/d/e/1FAIpQLSckSve58yXv7VJ_hosH1pgUo7UmNXJ785pZUCtcqWwZyHkK0A/viewform?usp=sf_link</a:t>
            </a:r>
            <a:endParaRPr/>
          </a:p>
        </p:txBody>
      </p:sp>
      <p:sp>
        <p:nvSpPr>
          <p:cNvPr id="762" name="Google Shape;762;p32"/>
          <p:cNvSpPr txBox="1"/>
          <p:nvPr/>
        </p:nvSpPr>
        <p:spPr>
          <a:xfrm>
            <a:off x="563175" y="1031825"/>
            <a:ext cx="5136300" cy="10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latin typeface="Roboto Light"/>
                <a:ea typeface="Roboto Light"/>
                <a:cs typeface="Roboto Light"/>
                <a:sym typeface="Roboto Light"/>
              </a:rPr>
              <a:t>Esta encuesta se realiza con el fin de saber qué personas estarán encargadas de la alimentación institucional permitiéndonos saber el nivel de experiencia y estudios que tengan en esta área </a:t>
            </a:r>
            <a:endParaRPr>
              <a:solidFill>
                <a:srgbClr val="FFFFFF"/>
              </a:solidFill>
              <a:latin typeface="Roboto Light"/>
              <a:ea typeface="Roboto Light"/>
              <a:cs typeface="Roboto Light"/>
              <a:sym typeface="Roboto Light"/>
            </a:endParaRPr>
          </a:p>
        </p:txBody>
      </p:sp>
      <p:pic>
        <p:nvPicPr>
          <p:cNvPr id="763" name="Google Shape;763;p32"/>
          <p:cNvPicPr preferRelativeResize="0"/>
          <p:nvPr/>
        </p:nvPicPr>
        <p:blipFill>
          <a:blip r:embed="rId4">
            <a:alphaModFix/>
          </a:blip>
          <a:stretch>
            <a:fillRect/>
          </a:stretch>
        </p:blipFill>
        <p:spPr>
          <a:xfrm>
            <a:off x="2622775" y="1910250"/>
            <a:ext cx="2860325" cy="2198000"/>
          </a:xfrm>
          <a:prstGeom prst="rect">
            <a:avLst/>
          </a:prstGeom>
          <a:noFill/>
          <a:ln>
            <a:noFill/>
          </a:ln>
        </p:spPr>
      </p:pic>
      <p:pic>
        <p:nvPicPr>
          <p:cNvPr id="764" name="Google Shape;764;p32"/>
          <p:cNvPicPr preferRelativeResize="0"/>
          <p:nvPr/>
        </p:nvPicPr>
        <p:blipFill rotWithShape="1">
          <a:blip r:embed="rId5">
            <a:alphaModFix/>
          </a:blip>
          <a:srcRect l="4159" t="1771" r="3606" b="3504"/>
          <a:stretch/>
        </p:blipFill>
        <p:spPr>
          <a:xfrm>
            <a:off x="7774696" y="308475"/>
            <a:ext cx="1043379" cy="1157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33"/>
          <p:cNvSpPr txBox="1">
            <a:spLocks noGrp="1"/>
          </p:cNvSpPr>
          <p:nvPr>
            <p:ph type="ctrTitle" idx="2"/>
          </p:nvPr>
        </p:nvSpPr>
        <p:spPr>
          <a:xfrm>
            <a:off x="177200" y="4406000"/>
            <a:ext cx="5687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FFFFF"/>
                </a:solidFill>
              </a:rPr>
              <a:t>Personal de seguridad</a:t>
            </a:r>
            <a:endParaRPr>
              <a:solidFill>
                <a:srgbClr val="FFFFFF"/>
              </a:solidFill>
            </a:endParaRPr>
          </a:p>
          <a:p>
            <a:pPr marL="0" lvl="0" indent="0" algn="l" rtl="0">
              <a:spcBef>
                <a:spcPts val="0"/>
              </a:spcBef>
              <a:spcAft>
                <a:spcPts val="0"/>
              </a:spcAft>
              <a:buNone/>
            </a:pPr>
            <a:r>
              <a:rPr lang="es" sz="1050" u="sng">
                <a:solidFill>
                  <a:schemeClr val="hlink"/>
                </a:solidFill>
                <a:latin typeface="Roboto"/>
                <a:ea typeface="Roboto"/>
                <a:cs typeface="Roboto"/>
                <a:sym typeface="Roboto"/>
                <a:hlinkClick r:id="rId3"/>
              </a:rPr>
              <a:t>https://forms.gle/NqpckuySAuarYpzN7</a:t>
            </a:r>
            <a:endParaRPr>
              <a:solidFill>
                <a:srgbClr val="AADDF6"/>
              </a:solidFill>
            </a:endParaRPr>
          </a:p>
        </p:txBody>
      </p:sp>
      <p:sp>
        <p:nvSpPr>
          <p:cNvPr id="770" name="Google Shape;770;p33"/>
          <p:cNvSpPr txBox="1">
            <a:spLocks noGrp="1"/>
          </p:cNvSpPr>
          <p:nvPr>
            <p:ph type="ctrTitle" idx="4"/>
          </p:nvPr>
        </p:nvSpPr>
        <p:spPr>
          <a:xfrm>
            <a:off x="732825" y="272825"/>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Encuestas </a:t>
            </a:r>
            <a:endParaRPr/>
          </a:p>
        </p:txBody>
      </p:sp>
      <p:sp>
        <p:nvSpPr>
          <p:cNvPr id="771" name="Google Shape;771;p33"/>
          <p:cNvSpPr txBox="1"/>
          <p:nvPr/>
        </p:nvSpPr>
        <p:spPr>
          <a:xfrm>
            <a:off x="732825" y="963450"/>
            <a:ext cx="4961400" cy="116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lt1"/>
                </a:solidFill>
                <a:latin typeface="Roboto Light"/>
                <a:ea typeface="Roboto Light"/>
                <a:cs typeface="Roboto Light"/>
                <a:sym typeface="Roboto Light"/>
              </a:rPr>
              <a:t>Esta encuesta se realiza con el fin de adquirir información sobre las personas que están a cargo de la seguridad los estudios y habilidades que tienen en lo que se desempeñan y la adaptación que pueden tener en el nuevo sistema de seguridad.</a:t>
            </a:r>
            <a:endParaRPr>
              <a:solidFill>
                <a:schemeClr val="lt1"/>
              </a:solidFill>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pic>
        <p:nvPicPr>
          <p:cNvPr id="772" name="Google Shape;772;p33"/>
          <p:cNvPicPr preferRelativeResize="0"/>
          <p:nvPr/>
        </p:nvPicPr>
        <p:blipFill>
          <a:blip r:embed="rId4">
            <a:alphaModFix/>
          </a:blip>
          <a:stretch>
            <a:fillRect/>
          </a:stretch>
        </p:blipFill>
        <p:spPr>
          <a:xfrm>
            <a:off x="2108325" y="1977300"/>
            <a:ext cx="2567525" cy="2567525"/>
          </a:xfrm>
          <a:prstGeom prst="rect">
            <a:avLst/>
          </a:prstGeom>
          <a:noFill/>
          <a:ln>
            <a:noFill/>
          </a:ln>
        </p:spPr>
      </p:pic>
      <p:pic>
        <p:nvPicPr>
          <p:cNvPr id="773" name="Google Shape;773;p33"/>
          <p:cNvPicPr preferRelativeResize="0"/>
          <p:nvPr/>
        </p:nvPicPr>
        <p:blipFill rotWithShape="1">
          <a:blip r:embed="rId5">
            <a:alphaModFix/>
          </a:blip>
          <a:srcRect l="4159" t="1771" r="3606" b="3504"/>
          <a:stretch/>
        </p:blipFill>
        <p:spPr>
          <a:xfrm>
            <a:off x="7900596" y="272825"/>
            <a:ext cx="1043379" cy="1157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34"/>
          <p:cNvSpPr txBox="1">
            <a:spLocks noGrp="1"/>
          </p:cNvSpPr>
          <p:nvPr>
            <p:ph type="ctrTitle" idx="4"/>
          </p:nvPr>
        </p:nvSpPr>
        <p:spPr>
          <a:xfrm>
            <a:off x="94050" y="644550"/>
            <a:ext cx="5968500" cy="606600"/>
          </a:xfrm>
          <a:prstGeom prst="rect">
            <a:avLst/>
          </a:prstGeom>
        </p:spPr>
        <p:txBody>
          <a:bodyPr spcFirstLastPara="1" wrap="square" lIns="91425" tIns="91425" rIns="91425" bIns="91425" anchor="b" anchorCtr="0">
            <a:noAutofit/>
          </a:bodyPr>
          <a:lstStyle/>
          <a:p>
            <a:pPr marL="3200400" lvl="0" indent="0" algn="ctr" rtl="0">
              <a:spcBef>
                <a:spcPts val="0"/>
              </a:spcBef>
              <a:spcAft>
                <a:spcPts val="0"/>
              </a:spcAft>
              <a:buNone/>
            </a:pPr>
            <a:r>
              <a:rPr lang="es" sz="4300">
                <a:solidFill>
                  <a:srgbClr val="1EFFC1"/>
                </a:solidFill>
              </a:rPr>
              <a:t>BPMN</a:t>
            </a:r>
            <a:endParaRPr sz="4300">
              <a:solidFill>
                <a:srgbClr val="1EFFC1"/>
              </a:solidFill>
            </a:endParaRPr>
          </a:p>
        </p:txBody>
      </p:sp>
      <p:sp>
        <p:nvSpPr>
          <p:cNvPr id="779" name="Google Shape;779;p34"/>
          <p:cNvSpPr txBox="1"/>
          <p:nvPr/>
        </p:nvSpPr>
        <p:spPr>
          <a:xfrm>
            <a:off x="385100" y="1688275"/>
            <a:ext cx="8370900" cy="313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latin typeface="Roboto Light"/>
                <a:ea typeface="Roboto Light"/>
                <a:cs typeface="Roboto Light"/>
                <a:sym typeface="Roboto Light"/>
              </a:rPr>
              <a:t>En el siguiente gráfico bpmn se encuentra el proceso y subprocesos actuales del sistema de ingreso de los estudiantes en la mañana de la institución Misael Pastrana Borrero, donde se dividen las funciones entre el rector,  coordinadores, docentes, estudiantes, personal de cooperativa y personal de seguridad.</a:t>
            </a:r>
            <a:endParaRPr>
              <a:solidFill>
                <a:srgbClr val="FFFFFF"/>
              </a:solidFill>
              <a:latin typeface="Roboto Light"/>
              <a:ea typeface="Roboto Light"/>
              <a:cs typeface="Roboto Light"/>
              <a:sym typeface="Roboto Light"/>
            </a:endParaRPr>
          </a:p>
          <a:p>
            <a:pPr marL="0" lvl="0" indent="0" algn="l" rtl="0">
              <a:spcBef>
                <a:spcPts val="0"/>
              </a:spcBef>
              <a:spcAft>
                <a:spcPts val="0"/>
              </a:spcAft>
              <a:buNone/>
            </a:pPr>
            <a:endParaRPr>
              <a:solidFill>
                <a:srgbClr val="FFFFFF"/>
              </a:solidFill>
              <a:latin typeface="Roboto Light"/>
              <a:ea typeface="Roboto Light"/>
              <a:cs typeface="Roboto Light"/>
              <a:sym typeface="Roboto Light"/>
            </a:endParaRPr>
          </a:p>
          <a:p>
            <a:pPr marL="0" lvl="0" indent="0" algn="l" rtl="0">
              <a:spcBef>
                <a:spcPts val="0"/>
              </a:spcBef>
              <a:spcAft>
                <a:spcPts val="0"/>
              </a:spcAft>
              <a:buNone/>
            </a:pPr>
            <a:r>
              <a:rPr lang="es">
                <a:solidFill>
                  <a:srgbClr val="FFFFFF"/>
                </a:solidFill>
                <a:latin typeface="Roboto Light"/>
                <a:ea typeface="Roboto Light"/>
                <a:cs typeface="Roboto Light"/>
                <a:sym typeface="Roboto Light"/>
              </a:rPr>
              <a:t>En este proceso actual se evidencia que en la entrada de la institución las persona que son parte de la comunidad educativa  no requieren de algún identificador más que el uniforme.</a:t>
            </a:r>
            <a:endParaRPr>
              <a:solidFill>
                <a:srgbClr val="FFFFFF"/>
              </a:solidFill>
              <a:latin typeface="Roboto Light"/>
              <a:ea typeface="Roboto Light"/>
              <a:cs typeface="Roboto Light"/>
              <a:sym typeface="Roboto Light"/>
            </a:endParaRPr>
          </a:p>
          <a:p>
            <a:pPr marL="0" lvl="0" indent="0" algn="l" rtl="0">
              <a:spcBef>
                <a:spcPts val="0"/>
              </a:spcBef>
              <a:spcAft>
                <a:spcPts val="0"/>
              </a:spcAft>
              <a:buNone/>
            </a:pPr>
            <a:endParaRPr>
              <a:solidFill>
                <a:srgbClr val="FFFFFF"/>
              </a:solidFill>
              <a:latin typeface="Roboto Light"/>
              <a:ea typeface="Roboto Light"/>
              <a:cs typeface="Roboto Light"/>
              <a:sym typeface="Roboto Light"/>
            </a:endParaRPr>
          </a:p>
          <a:p>
            <a:pPr marL="0" lvl="0" indent="0" algn="l" rtl="0">
              <a:spcBef>
                <a:spcPts val="0"/>
              </a:spcBef>
              <a:spcAft>
                <a:spcPts val="0"/>
              </a:spcAft>
              <a:buNone/>
            </a:pPr>
            <a:r>
              <a:rPr lang="es">
                <a:solidFill>
                  <a:srgbClr val="FFFFFF"/>
                </a:solidFill>
                <a:latin typeface="Roboto Light"/>
                <a:ea typeface="Roboto Light"/>
                <a:cs typeface="Roboto Light"/>
                <a:sym typeface="Roboto Light"/>
              </a:rPr>
              <a:t>En la entrada se encuentra presentes dos vigilante y dos docentes donde se aseguran de que todo fluya con normalidad según el manual de convivencia del colegio.</a:t>
            </a:r>
            <a:endParaRPr>
              <a:solidFill>
                <a:srgbClr val="FFFFFF"/>
              </a:solidFill>
              <a:latin typeface="Roboto Light"/>
              <a:ea typeface="Roboto Light"/>
              <a:cs typeface="Roboto Light"/>
              <a:sym typeface="Roboto Light"/>
            </a:endParaRPr>
          </a:p>
          <a:p>
            <a:pPr marL="0" lvl="0" indent="0" algn="l" rtl="0">
              <a:spcBef>
                <a:spcPts val="0"/>
              </a:spcBef>
              <a:spcAft>
                <a:spcPts val="0"/>
              </a:spcAft>
              <a:buNone/>
            </a:pPr>
            <a:endParaRPr>
              <a:solidFill>
                <a:srgbClr val="FFFFFF"/>
              </a:solidFill>
              <a:latin typeface="Roboto Light"/>
              <a:ea typeface="Roboto Light"/>
              <a:cs typeface="Roboto Light"/>
              <a:sym typeface="Roboto Light"/>
            </a:endParaRPr>
          </a:p>
          <a:p>
            <a:pPr marL="0" lvl="0" indent="0" algn="l" rtl="0">
              <a:spcBef>
                <a:spcPts val="0"/>
              </a:spcBef>
              <a:spcAft>
                <a:spcPts val="0"/>
              </a:spcAft>
              <a:buNone/>
            </a:pPr>
            <a:endParaRPr>
              <a:solidFill>
                <a:srgbClr val="FFFFFF"/>
              </a:solidFill>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a:p>
            <a:pPr marL="0" lvl="0" indent="0" algn="l" rtl="0">
              <a:spcBef>
                <a:spcPts val="0"/>
              </a:spcBef>
              <a:spcAft>
                <a:spcPts val="0"/>
              </a:spcAft>
              <a:buNone/>
            </a:pPr>
            <a:r>
              <a:rPr lang="es">
                <a:latin typeface="Roboto Light"/>
                <a:ea typeface="Roboto Light"/>
                <a:cs typeface="Roboto Light"/>
                <a:sym typeface="Roboto Light"/>
              </a:rPr>
              <a:t>   </a:t>
            </a:r>
            <a:endParaRPr>
              <a:latin typeface="Roboto Light"/>
              <a:ea typeface="Roboto Light"/>
              <a:cs typeface="Roboto Light"/>
              <a:sym typeface="Roboto Light"/>
            </a:endParaRPr>
          </a:p>
        </p:txBody>
      </p:sp>
      <p:pic>
        <p:nvPicPr>
          <p:cNvPr id="780" name="Google Shape;780;p34"/>
          <p:cNvPicPr preferRelativeResize="0"/>
          <p:nvPr/>
        </p:nvPicPr>
        <p:blipFill rotWithShape="1">
          <a:blip r:embed="rId3">
            <a:alphaModFix/>
          </a:blip>
          <a:srcRect l="4159" t="1771" r="3606" b="3504"/>
          <a:stretch/>
        </p:blipFill>
        <p:spPr>
          <a:xfrm>
            <a:off x="230496" y="172550"/>
            <a:ext cx="1043379" cy="1157550"/>
          </a:xfrm>
          <a:prstGeom prst="rect">
            <a:avLst/>
          </a:prstGeom>
          <a:noFill/>
          <a:ln>
            <a:noFill/>
          </a:ln>
        </p:spPr>
      </p:pic>
      <p:sp>
        <p:nvSpPr>
          <p:cNvPr id="781" name="Google Shape;781;p34"/>
          <p:cNvSpPr/>
          <p:nvPr/>
        </p:nvSpPr>
        <p:spPr>
          <a:xfrm>
            <a:off x="6969500" y="3554451"/>
            <a:ext cx="2413247" cy="2102107"/>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rgbClr val="48FFD5"/>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782" name="Google Shape;782;p34"/>
          <p:cNvSpPr/>
          <p:nvPr/>
        </p:nvSpPr>
        <p:spPr>
          <a:xfrm>
            <a:off x="95162" y="3956554"/>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pic>
        <p:nvPicPr>
          <p:cNvPr id="787" name="Google Shape;787;p35"/>
          <p:cNvPicPr preferRelativeResize="0"/>
          <p:nvPr/>
        </p:nvPicPr>
        <p:blipFill>
          <a:blip r:embed="rId3">
            <a:alphaModFix/>
          </a:blip>
          <a:stretch>
            <a:fillRect/>
          </a:stretch>
        </p:blipFill>
        <p:spPr>
          <a:xfrm>
            <a:off x="152400" y="153550"/>
            <a:ext cx="8693027" cy="4563250"/>
          </a:xfrm>
          <a:prstGeom prst="rect">
            <a:avLst/>
          </a:prstGeom>
          <a:noFill/>
          <a:ln>
            <a:noFill/>
          </a:ln>
        </p:spPr>
      </p:pic>
      <p:sp>
        <p:nvSpPr>
          <p:cNvPr id="788" name="Google Shape;788;p35"/>
          <p:cNvSpPr txBox="1"/>
          <p:nvPr/>
        </p:nvSpPr>
        <p:spPr>
          <a:xfrm>
            <a:off x="1999050" y="4820700"/>
            <a:ext cx="4677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u="sng">
                <a:solidFill>
                  <a:schemeClr val="hlink"/>
                </a:solidFill>
                <a:hlinkClick r:id="rId4"/>
              </a:rPr>
              <a:t>https://app.diagrams.net/#G15iG5tuDY2znuLYmHenT_dK_I8AxdPWp9</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36"/>
          <p:cNvSpPr txBox="1">
            <a:spLocks noGrp="1"/>
          </p:cNvSpPr>
          <p:nvPr>
            <p:ph type="ctrTitle" idx="4"/>
          </p:nvPr>
        </p:nvSpPr>
        <p:spPr>
          <a:xfrm>
            <a:off x="94050" y="873150"/>
            <a:ext cx="5968500" cy="606600"/>
          </a:xfrm>
          <a:prstGeom prst="rect">
            <a:avLst/>
          </a:prstGeom>
        </p:spPr>
        <p:txBody>
          <a:bodyPr spcFirstLastPara="1" wrap="square" lIns="91425" tIns="91425" rIns="91425" bIns="91425" anchor="b" anchorCtr="0">
            <a:noAutofit/>
          </a:bodyPr>
          <a:lstStyle/>
          <a:p>
            <a:pPr marL="3200400" lvl="0" indent="0" algn="ctr" rtl="0">
              <a:spcBef>
                <a:spcPts val="0"/>
              </a:spcBef>
              <a:spcAft>
                <a:spcPts val="0"/>
              </a:spcAft>
              <a:buNone/>
            </a:pPr>
            <a:r>
              <a:rPr lang="es" sz="4300">
                <a:solidFill>
                  <a:srgbClr val="1EFFC1"/>
                </a:solidFill>
              </a:rPr>
              <a:t>BPMN Propuesto</a:t>
            </a:r>
            <a:endParaRPr sz="4300">
              <a:solidFill>
                <a:srgbClr val="1EFFC1"/>
              </a:solidFill>
            </a:endParaRPr>
          </a:p>
        </p:txBody>
      </p:sp>
      <p:sp>
        <p:nvSpPr>
          <p:cNvPr id="794" name="Google Shape;794;p36"/>
          <p:cNvSpPr txBox="1"/>
          <p:nvPr/>
        </p:nvSpPr>
        <p:spPr>
          <a:xfrm>
            <a:off x="385100" y="1688275"/>
            <a:ext cx="8370900" cy="313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latin typeface="Roboto Light"/>
                <a:ea typeface="Roboto Light"/>
                <a:cs typeface="Roboto Light"/>
                <a:sym typeface="Roboto Light"/>
              </a:rPr>
              <a:t>En el siguiente gráfico bpmn se encuentra el proceso y subprocesos propuesto del sistema de ingreso de los estudiantes en la mañana de la institución Misael Pastrana Borrero.</a:t>
            </a:r>
            <a:endParaRPr>
              <a:solidFill>
                <a:srgbClr val="FFFFFF"/>
              </a:solidFill>
              <a:latin typeface="Roboto Light"/>
              <a:ea typeface="Roboto Light"/>
              <a:cs typeface="Roboto Light"/>
              <a:sym typeface="Roboto Light"/>
            </a:endParaRPr>
          </a:p>
          <a:p>
            <a:pPr marL="0" lvl="0" indent="0" algn="l" rtl="0">
              <a:spcBef>
                <a:spcPts val="0"/>
              </a:spcBef>
              <a:spcAft>
                <a:spcPts val="0"/>
              </a:spcAft>
              <a:buNone/>
            </a:pPr>
            <a:endParaRPr>
              <a:solidFill>
                <a:srgbClr val="FFFFFF"/>
              </a:solidFill>
              <a:latin typeface="Roboto Light"/>
              <a:ea typeface="Roboto Light"/>
              <a:cs typeface="Roboto Light"/>
              <a:sym typeface="Roboto Light"/>
            </a:endParaRPr>
          </a:p>
          <a:p>
            <a:pPr marL="0" lvl="0" indent="0" algn="l" rtl="0">
              <a:spcBef>
                <a:spcPts val="0"/>
              </a:spcBef>
              <a:spcAft>
                <a:spcPts val="0"/>
              </a:spcAft>
              <a:buNone/>
            </a:pPr>
            <a:r>
              <a:rPr lang="es">
                <a:solidFill>
                  <a:srgbClr val="FFFFFF"/>
                </a:solidFill>
                <a:latin typeface="Roboto Light"/>
                <a:ea typeface="Roboto Light"/>
                <a:cs typeface="Roboto Light"/>
                <a:sym typeface="Roboto Light"/>
              </a:rPr>
              <a:t>En este proceso propuesto se evidencia que en la entrada de la institución las persona que son parte de la comunidad educativa  requieren realizar una validación a la hora del ingreso (Biometrico, Tarjeta magnetica) para identificarse y ingresar a la institución.</a:t>
            </a:r>
            <a:endParaRPr>
              <a:solidFill>
                <a:srgbClr val="FFFFFF"/>
              </a:solidFill>
              <a:latin typeface="Roboto Light"/>
              <a:ea typeface="Roboto Light"/>
              <a:cs typeface="Roboto Light"/>
              <a:sym typeface="Roboto Light"/>
            </a:endParaRPr>
          </a:p>
          <a:p>
            <a:pPr marL="0" lvl="0" indent="0" algn="l" rtl="0">
              <a:spcBef>
                <a:spcPts val="0"/>
              </a:spcBef>
              <a:spcAft>
                <a:spcPts val="0"/>
              </a:spcAft>
              <a:buNone/>
            </a:pPr>
            <a:endParaRPr>
              <a:solidFill>
                <a:srgbClr val="FFFFFF"/>
              </a:solidFill>
              <a:latin typeface="Roboto Light"/>
              <a:ea typeface="Roboto Light"/>
              <a:cs typeface="Roboto Light"/>
              <a:sym typeface="Roboto Light"/>
            </a:endParaRPr>
          </a:p>
          <a:p>
            <a:pPr marL="0" lvl="0" indent="0" algn="l" rtl="0">
              <a:spcBef>
                <a:spcPts val="0"/>
              </a:spcBef>
              <a:spcAft>
                <a:spcPts val="0"/>
              </a:spcAft>
              <a:buNone/>
            </a:pPr>
            <a:r>
              <a:rPr lang="es">
                <a:solidFill>
                  <a:srgbClr val="FFFFFF"/>
                </a:solidFill>
                <a:latin typeface="Roboto Light"/>
                <a:ea typeface="Roboto Light"/>
                <a:cs typeface="Roboto Light"/>
                <a:sym typeface="Roboto Light"/>
              </a:rPr>
              <a:t>En la entrada se encuentran presentes dos vigilante que supervisan el correcto uso del sistema. </a:t>
            </a:r>
            <a:endParaRPr>
              <a:solidFill>
                <a:srgbClr val="FFFFFF"/>
              </a:solidFill>
              <a:latin typeface="Roboto Light"/>
              <a:ea typeface="Roboto Light"/>
              <a:cs typeface="Roboto Light"/>
              <a:sym typeface="Roboto Light"/>
            </a:endParaRPr>
          </a:p>
          <a:p>
            <a:pPr marL="0" lvl="0" indent="0" algn="l" rtl="0">
              <a:spcBef>
                <a:spcPts val="0"/>
              </a:spcBef>
              <a:spcAft>
                <a:spcPts val="0"/>
              </a:spcAft>
              <a:buNone/>
            </a:pPr>
            <a:endParaRPr>
              <a:solidFill>
                <a:srgbClr val="FFFFFF"/>
              </a:solidFill>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a:p>
            <a:pPr marL="0" lvl="0" indent="0" algn="l" rtl="0">
              <a:spcBef>
                <a:spcPts val="0"/>
              </a:spcBef>
              <a:spcAft>
                <a:spcPts val="0"/>
              </a:spcAft>
              <a:buNone/>
            </a:pPr>
            <a:r>
              <a:rPr lang="es">
                <a:latin typeface="Roboto Light"/>
                <a:ea typeface="Roboto Light"/>
                <a:cs typeface="Roboto Light"/>
                <a:sym typeface="Roboto Light"/>
              </a:rPr>
              <a:t>   </a:t>
            </a:r>
            <a:endParaRPr>
              <a:latin typeface="Roboto Light"/>
              <a:ea typeface="Roboto Light"/>
              <a:cs typeface="Roboto Light"/>
              <a:sym typeface="Roboto Light"/>
            </a:endParaRPr>
          </a:p>
        </p:txBody>
      </p:sp>
      <p:pic>
        <p:nvPicPr>
          <p:cNvPr id="795" name="Google Shape;795;p36"/>
          <p:cNvPicPr preferRelativeResize="0"/>
          <p:nvPr/>
        </p:nvPicPr>
        <p:blipFill rotWithShape="1">
          <a:blip r:embed="rId3">
            <a:alphaModFix/>
          </a:blip>
          <a:srcRect l="4159" t="1771" r="3606" b="3504"/>
          <a:stretch/>
        </p:blipFill>
        <p:spPr>
          <a:xfrm>
            <a:off x="230496" y="172550"/>
            <a:ext cx="1043379" cy="1157550"/>
          </a:xfrm>
          <a:prstGeom prst="rect">
            <a:avLst/>
          </a:prstGeom>
          <a:noFill/>
          <a:ln>
            <a:noFill/>
          </a:ln>
        </p:spPr>
      </p:pic>
      <p:sp>
        <p:nvSpPr>
          <p:cNvPr id="796" name="Google Shape;796;p36"/>
          <p:cNvSpPr/>
          <p:nvPr/>
        </p:nvSpPr>
        <p:spPr>
          <a:xfrm>
            <a:off x="6969500" y="3554451"/>
            <a:ext cx="2413247" cy="2102107"/>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rgbClr val="48FFD5"/>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797" name="Google Shape;797;p36"/>
          <p:cNvSpPr/>
          <p:nvPr/>
        </p:nvSpPr>
        <p:spPr>
          <a:xfrm>
            <a:off x="95162" y="3956554"/>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37"/>
          <p:cNvSpPr txBox="1"/>
          <p:nvPr/>
        </p:nvSpPr>
        <p:spPr>
          <a:xfrm>
            <a:off x="1019175" y="4467225"/>
            <a:ext cx="6495000" cy="5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u="sng">
                <a:solidFill>
                  <a:schemeClr val="hlink"/>
                </a:solidFill>
                <a:hlinkClick r:id="rId3"/>
              </a:rPr>
              <a:t>https://drive.google.com/file/d/1HY_Q3Ka1tfrSGrI9GsHAB2dO0zuEs5jS/view?usp=sharing</a:t>
            </a:r>
            <a:endParaRPr u="sng">
              <a:solidFill>
                <a:srgbClr val="48FFD5"/>
              </a:solidFill>
            </a:endParaRPr>
          </a:p>
        </p:txBody>
      </p:sp>
      <p:pic>
        <p:nvPicPr>
          <p:cNvPr id="803" name="Google Shape;803;p37"/>
          <p:cNvPicPr preferRelativeResize="0"/>
          <p:nvPr/>
        </p:nvPicPr>
        <p:blipFill>
          <a:blip r:embed="rId4">
            <a:alphaModFix/>
          </a:blip>
          <a:stretch>
            <a:fillRect/>
          </a:stretch>
        </p:blipFill>
        <p:spPr>
          <a:xfrm>
            <a:off x="371475" y="161925"/>
            <a:ext cx="8381073" cy="4162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38"/>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1EFFC1"/>
                </a:solidFill>
              </a:rPr>
              <a:t>REQUISITOS</a:t>
            </a:r>
            <a:endParaRPr>
              <a:solidFill>
                <a:srgbClr val="1EFFC1"/>
              </a:solidFill>
            </a:endParaRPr>
          </a:p>
        </p:txBody>
      </p:sp>
      <p:sp>
        <p:nvSpPr>
          <p:cNvPr id="809" name="Google Shape;809;p38"/>
          <p:cNvSpPr txBox="1">
            <a:spLocks noGrp="1"/>
          </p:cNvSpPr>
          <p:nvPr>
            <p:ph type="subTitle" idx="2"/>
          </p:nvPr>
        </p:nvSpPr>
        <p:spPr>
          <a:xfrm>
            <a:off x="5518925" y="3441550"/>
            <a:ext cx="2429400" cy="131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300">
                <a:solidFill>
                  <a:schemeClr val="lt1"/>
                </a:solidFill>
              </a:rPr>
              <a:t>En los requisitos no funcionales buscamos que el sistema garantice un correcto funcionamiento y almacenamiento de la información suministrada para su funcionamiento.</a:t>
            </a:r>
            <a:endParaRPr sz="1200"/>
          </a:p>
        </p:txBody>
      </p:sp>
      <p:sp>
        <p:nvSpPr>
          <p:cNvPr id="810" name="Google Shape;810;p38"/>
          <p:cNvSpPr txBox="1">
            <a:spLocks noGrp="1"/>
          </p:cNvSpPr>
          <p:nvPr>
            <p:ph type="subTitle" idx="3"/>
          </p:nvPr>
        </p:nvSpPr>
        <p:spPr>
          <a:xfrm>
            <a:off x="1336995" y="3416800"/>
            <a:ext cx="2011800" cy="136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300"/>
              <a:t>En los requisitos funcionales nos enfocamos en hacer que el uso y manejo del sistema sea lo más sencillo posible.</a:t>
            </a:r>
            <a:endParaRPr sz="1300"/>
          </a:p>
        </p:txBody>
      </p:sp>
      <p:sp>
        <p:nvSpPr>
          <p:cNvPr id="811" name="Google Shape;811;p38"/>
          <p:cNvSpPr txBox="1">
            <a:spLocks noGrp="1"/>
          </p:cNvSpPr>
          <p:nvPr>
            <p:ph type="ctrTitle" idx="4"/>
          </p:nvPr>
        </p:nvSpPr>
        <p:spPr>
          <a:xfrm>
            <a:off x="5646344" y="322060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100"/>
              <a:t>NO FUNCIONALES</a:t>
            </a:r>
            <a:endParaRPr sz="1100"/>
          </a:p>
        </p:txBody>
      </p:sp>
      <p:sp>
        <p:nvSpPr>
          <p:cNvPr id="812" name="Google Shape;812;p38"/>
          <p:cNvSpPr txBox="1">
            <a:spLocks noGrp="1"/>
          </p:cNvSpPr>
          <p:nvPr>
            <p:ph type="ctrTitle" idx="5"/>
          </p:nvPr>
        </p:nvSpPr>
        <p:spPr>
          <a:xfrm>
            <a:off x="1273944" y="321970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100"/>
              <a:t>FUNCIONALES</a:t>
            </a:r>
            <a:endParaRPr sz="1100"/>
          </a:p>
        </p:txBody>
      </p:sp>
      <p:sp>
        <p:nvSpPr>
          <p:cNvPr id="813" name="Google Shape;813;p38"/>
          <p:cNvSpPr/>
          <p:nvPr/>
        </p:nvSpPr>
        <p:spPr>
          <a:xfrm>
            <a:off x="1272850" y="3069097"/>
            <a:ext cx="2075960" cy="346795"/>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1565394" y="1483112"/>
            <a:ext cx="1490820" cy="1139818"/>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2282900" y="1966818"/>
            <a:ext cx="58092" cy="1152759"/>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p:nvPr/>
        </p:nvSpPr>
        <p:spPr>
          <a:xfrm>
            <a:off x="1783665" y="1649678"/>
            <a:ext cx="1054260" cy="806673"/>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p:nvPr/>
        </p:nvSpPr>
        <p:spPr>
          <a:xfrm>
            <a:off x="1651329" y="1624152"/>
            <a:ext cx="1154095" cy="858341"/>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5605000" y="3069103"/>
            <a:ext cx="2123496" cy="346795"/>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a:off x="5896816" y="1483100"/>
            <a:ext cx="1523238" cy="1139818"/>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p:nvPr/>
        </p:nvSpPr>
        <p:spPr>
          <a:xfrm>
            <a:off x="6636975" y="1966812"/>
            <a:ext cx="59327" cy="1152759"/>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6129283" y="1649715"/>
            <a:ext cx="1074819" cy="806626"/>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5994078" y="1624142"/>
            <a:ext cx="1176825" cy="858341"/>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 name="Google Shape;823;p38"/>
          <p:cNvGrpSpPr/>
          <p:nvPr/>
        </p:nvGrpSpPr>
        <p:grpSpPr>
          <a:xfrm>
            <a:off x="2096848" y="1890145"/>
            <a:ext cx="428013" cy="371572"/>
            <a:chOff x="1190625" y="238125"/>
            <a:chExt cx="5226050" cy="5226050"/>
          </a:xfrm>
        </p:grpSpPr>
        <p:sp>
          <p:nvSpPr>
            <p:cNvPr id="824" name="Google Shape;824;p38"/>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8"/>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8"/>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 name="Google Shape;830;p38"/>
          <p:cNvSpPr/>
          <p:nvPr/>
        </p:nvSpPr>
        <p:spPr>
          <a:xfrm>
            <a:off x="6449249" y="1853229"/>
            <a:ext cx="470186" cy="399471"/>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1" name="Google Shape;831;p38"/>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832" name="Google Shape;832;p38"/>
          <p:cNvSpPr txBox="1"/>
          <p:nvPr/>
        </p:nvSpPr>
        <p:spPr>
          <a:xfrm>
            <a:off x="2919350" y="4436050"/>
            <a:ext cx="2727000" cy="6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u="sng">
                <a:solidFill>
                  <a:schemeClr val="hlink"/>
                </a:solidFill>
                <a:hlinkClick r:id="rId3"/>
              </a:rPr>
              <a:t>https://docs.google.com/document/d/1ZSqVkwzpA0vYnsfRe8-GbIwIgiSMok39/edit?dls=true</a:t>
            </a:r>
            <a:endParaRPr/>
          </a:p>
        </p:txBody>
      </p:sp>
      <p:pic>
        <p:nvPicPr>
          <p:cNvPr id="833" name="Google Shape;833;p38"/>
          <p:cNvPicPr preferRelativeResize="0"/>
          <p:nvPr/>
        </p:nvPicPr>
        <p:blipFill rotWithShape="1">
          <a:blip r:embed="rId4">
            <a:alphaModFix/>
          </a:blip>
          <a:srcRect l="4159" t="1771" r="3606" b="3504"/>
          <a:stretch/>
        </p:blipFill>
        <p:spPr>
          <a:xfrm>
            <a:off x="230571" y="34150"/>
            <a:ext cx="1043379" cy="1157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TABLA DE CONTENIDO</a:t>
            </a:r>
            <a:endParaRPr/>
          </a:p>
        </p:txBody>
      </p:sp>
      <p:sp>
        <p:nvSpPr>
          <p:cNvPr id="215" name="Google Shape;215;p21"/>
          <p:cNvSpPr txBox="1">
            <a:spLocks noGrp="1"/>
          </p:cNvSpPr>
          <p:nvPr>
            <p:ph type="subTitle" idx="7"/>
          </p:nvPr>
        </p:nvSpPr>
        <p:spPr>
          <a:xfrm>
            <a:off x="1476400" y="1663425"/>
            <a:ext cx="2752200" cy="3087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600"/>
              <a:t>INTRODUCCIÓN-1</a:t>
            </a:r>
            <a:endParaRPr sz="1600"/>
          </a:p>
          <a:p>
            <a:pPr marL="0" lvl="0" indent="0" algn="r" rtl="0">
              <a:spcBef>
                <a:spcPts val="0"/>
              </a:spcBef>
              <a:spcAft>
                <a:spcPts val="0"/>
              </a:spcAft>
              <a:buNone/>
            </a:pPr>
            <a:r>
              <a:rPr lang="es" sz="1600"/>
              <a:t>PLANTEAMIENTO DEL-2 PROBLEMA</a:t>
            </a:r>
            <a:endParaRPr sz="1600"/>
          </a:p>
          <a:p>
            <a:pPr marL="0" lvl="0" indent="0" algn="r" rtl="0">
              <a:spcBef>
                <a:spcPts val="0"/>
              </a:spcBef>
              <a:spcAft>
                <a:spcPts val="0"/>
              </a:spcAft>
              <a:buNone/>
            </a:pPr>
            <a:r>
              <a:rPr lang="es" sz="1600"/>
              <a:t>OBJETIVOS-3</a:t>
            </a:r>
            <a:endParaRPr sz="1600"/>
          </a:p>
          <a:p>
            <a:pPr marL="0" lvl="0" indent="0" algn="r" rtl="0">
              <a:spcBef>
                <a:spcPts val="0"/>
              </a:spcBef>
              <a:spcAft>
                <a:spcPts val="0"/>
              </a:spcAft>
              <a:buNone/>
            </a:pPr>
            <a:r>
              <a:rPr lang="es" sz="1600">
                <a:solidFill>
                  <a:srgbClr val="FFFFFF"/>
                </a:solidFill>
              </a:rPr>
              <a:t>OBJETIVOS GENERALES-3.1</a:t>
            </a:r>
            <a:endParaRPr sz="1600">
              <a:solidFill>
                <a:srgbClr val="FFFFFF"/>
              </a:solidFill>
            </a:endParaRPr>
          </a:p>
          <a:p>
            <a:pPr marL="0" lvl="0" indent="0" algn="r" rtl="0">
              <a:spcBef>
                <a:spcPts val="0"/>
              </a:spcBef>
              <a:spcAft>
                <a:spcPts val="0"/>
              </a:spcAft>
              <a:buNone/>
            </a:pPr>
            <a:r>
              <a:rPr lang="es" sz="1600">
                <a:solidFill>
                  <a:srgbClr val="FFFFFF"/>
                </a:solidFill>
              </a:rPr>
              <a:t>OBJETIVOS ESPECÍFICOS-3.2</a:t>
            </a:r>
            <a:r>
              <a:rPr lang="es" sz="1600"/>
              <a:t> </a:t>
            </a:r>
            <a:endParaRPr sz="1600"/>
          </a:p>
          <a:p>
            <a:pPr marL="0" lvl="0" indent="0" algn="r" rtl="0">
              <a:spcBef>
                <a:spcPts val="0"/>
              </a:spcBef>
              <a:spcAft>
                <a:spcPts val="0"/>
              </a:spcAft>
              <a:buNone/>
            </a:pPr>
            <a:r>
              <a:rPr lang="es" sz="1600">
                <a:solidFill>
                  <a:srgbClr val="FFFFFF"/>
                </a:solidFill>
              </a:rPr>
              <a:t>ALCANCE DEL PROYECTO-4 </a:t>
            </a:r>
            <a:endParaRPr sz="1600">
              <a:solidFill>
                <a:srgbClr val="FFFFFF"/>
              </a:solidFill>
            </a:endParaRPr>
          </a:p>
          <a:p>
            <a:pPr marL="0" lvl="0" indent="0" algn="r" rtl="0">
              <a:spcBef>
                <a:spcPts val="0"/>
              </a:spcBef>
              <a:spcAft>
                <a:spcPts val="0"/>
              </a:spcAft>
              <a:buNone/>
            </a:pPr>
            <a:r>
              <a:rPr lang="es" sz="1600">
                <a:solidFill>
                  <a:srgbClr val="FFFFFF"/>
                </a:solidFill>
              </a:rPr>
              <a:t>JUSTIFICACIÓN-5</a:t>
            </a:r>
            <a:endParaRPr sz="1600">
              <a:solidFill>
                <a:srgbClr val="FFFFFF"/>
              </a:solidFill>
            </a:endParaRPr>
          </a:p>
          <a:p>
            <a:pPr marL="0" lvl="0" indent="0" algn="r" rtl="0">
              <a:spcBef>
                <a:spcPts val="0"/>
              </a:spcBef>
              <a:spcAft>
                <a:spcPts val="0"/>
              </a:spcAft>
              <a:buNone/>
            </a:pPr>
            <a:r>
              <a:rPr lang="es" sz="1600"/>
              <a:t>LEVANTAMIENTO DE-6 INFORMACIÓN-7 </a:t>
            </a:r>
            <a:endParaRPr sz="1600"/>
          </a:p>
          <a:p>
            <a:pPr marL="0" lvl="0" indent="0" algn="r" rtl="0">
              <a:spcBef>
                <a:spcPts val="0"/>
              </a:spcBef>
              <a:spcAft>
                <a:spcPts val="0"/>
              </a:spcAft>
              <a:buNone/>
            </a:pPr>
            <a:r>
              <a:rPr lang="es" sz="1600"/>
              <a:t>BPMN</a:t>
            </a:r>
            <a:endParaRPr sz="1600"/>
          </a:p>
          <a:p>
            <a:pPr marL="0" lvl="0" indent="0" algn="r" rtl="0">
              <a:spcBef>
                <a:spcPts val="0"/>
              </a:spcBef>
              <a:spcAft>
                <a:spcPts val="0"/>
              </a:spcAft>
              <a:buNone/>
            </a:pPr>
            <a:endParaRPr/>
          </a:p>
        </p:txBody>
      </p:sp>
      <p:sp>
        <p:nvSpPr>
          <p:cNvPr id="216" name="Google Shape;216;p21"/>
          <p:cNvSpPr/>
          <p:nvPr/>
        </p:nvSpPr>
        <p:spPr>
          <a:xfrm>
            <a:off x="3284755" y="1182607"/>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217;p21"/>
          <p:cNvGrpSpPr/>
          <p:nvPr/>
        </p:nvGrpSpPr>
        <p:grpSpPr>
          <a:xfrm>
            <a:off x="1925431" y="1195550"/>
            <a:ext cx="428915" cy="426116"/>
            <a:chOff x="6226275" y="3911538"/>
            <a:chExt cx="900325" cy="894450"/>
          </a:xfrm>
        </p:grpSpPr>
        <p:sp>
          <p:nvSpPr>
            <p:cNvPr id="218" name="Google Shape;218;p21"/>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1"/>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1"/>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1"/>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1"/>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1"/>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21"/>
          <p:cNvSpPr/>
          <p:nvPr/>
        </p:nvSpPr>
        <p:spPr>
          <a:xfrm>
            <a:off x="5003381" y="1194138"/>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 name="Google Shape;227;p21"/>
          <p:cNvGrpSpPr/>
          <p:nvPr/>
        </p:nvGrpSpPr>
        <p:grpSpPr>
          <a:xfrm>
            <a:off x="8399332" y="1192814"/>
            <a:ext cx="432964" cy="431586"/>
            <a:chOff x="5812000" y="2553488"/>
            <a:chExt cx="769850" cy="767400"/>
          </a:xfrm>
        </p:grpSpPr>
        <p:sp>
          <p:nvSpPr>
            <p:cNvPr id="228" name="Google Shape;228;p21"/>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1"/>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1"/>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1"/>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1"/>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21"/>
          <p:cNvSpPr/>
          <p:nvPr/>
        </p:nvSpPr>
        <p:spPr>
          <a:xfrm>
            <a:off x="425355" y="1191691"/>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1"/>
          <p:cNvSpPr/>
          <p:nvPr/>
        </p:nvSpPr>
        <p:spPr>
          <a:xfrm>
            <a:off x="6644600" y="1182594"/>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36" name="Google Shape;236;p21"/>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237" name="Google Shape;237;p21"/>
          <p:cNvSpPr txBox="1">
            <a:spLocks noGrp="1"/>
          </p:cNvSpPr>
          <p:nvPr>
            <p:ph type="subTitle" idx="7"/>
          </p:nvPr>
        </p:nvSpPr>
        <p:spPr>
          <a:xfrm>
            <a:off x="4325275" y="1667775"/>
            <a:ext cx="3155100" cy="2549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a:p>
          <a:p>
            <a:pPr marL="0" lvl="0" indent="0" algn="l" rtl="0">
              <a:spcBef>
                <a:spcPts val="0"/>
              </a:spcBef>
              <a:spcAft>
                <a:spcPts val="0"/>
              </a:spcAft>
              <a:buNone/>
            </a:pPr>
            <a:r>
              <a:rPr lang="es" sz="1600">
                <a:solidFill>
                  <a:srgbClr val="FFFFFF"/>
                </a:solidFill>
              </a:rPr>
              <a:t>8-REQUERIMIENTOS</a:t>
            </a:r>
            <a:endParaRPr sz="1600">
              <a:solidFill>
                <a:srgbClr val="FFFFFF"/>
              </a:solidFill>
            </a:endParaRPr>
          </a:p>
          <a:p>
            <a:pPr marL="0" lvl="0" indent="0" algn="l" rtl="0">
              <a:spcBef>
                <a:spcPts val="0"/>
              </a:spcBef>
              <a:spcAft>
                <a:spcPts val="0"/>
              </a:spcAft>
              <a:buNone/>
            </a:pPr>
            <a:r>
              <a:rPr lang="es" sz="1600">
                <a:solidFill>
                  <a:srgbClr val="FFFFFF"/>
                </a:solidFill>
              </a:rPr>
              <a:t>8.1-FUNCIONALES</a:t>
            </a:r>
            <a:endParaRPr sz="1600">
              <a:solidFill>
                <a:srgbClr val="FFFFFF"/>
              </a:solidFill>
            </a:endParaRPr>
          </a:p>
          <a:p>
            <a:pPr marL="0" lvl="0" indent="0" algn="l" rtl="0">
              <a:spcBef>
                <a:spcPts val="0"/>
              </a:spcBef>
              <a:spcAft>
                <a:spcPts val="0"/>
              </a:spcAft>
              <a:buNone/>
            </a:pPr>
            <a:r>
              <a:rPr lang="es" sz="1600"/>
              <a:t>8.2-NO FUNCIONALES</a:t>
            </a:r>
            <a:endParaRPr sz="1600"/>
          </a:p>
          <a:p>
            <a:pPr marL="0" lvl="0" indent="0" algn="l" rtl="0">
              <a:spcBef>
                <a:spcPts val="0"/>
              </a:spcBef>
              <a:spcAft>
                <a:spcPts val="0"/>
              </a:spcAft>
              <a:buNone/>
            </a:pPr>
            <a:r>
              <a:rPr lang="es" sz="1600"/>
              <a:t>9-IEEE830 SRS </a:t>
            </a:r>
            <a:endParaRPr sz="1600"/>
          </a:p>
          <a:p>
            <a:pPr marL="0" lvl="0" indent="0" algn="l" rtl="0">
              <a:spcBef>
                <a:spcPts val="0"/>
              </a:spcBef>
              <a:spcAft>
                <a:spcPts val="0"/>
              </a:spcAft>
              <a:buNone/>
            </a:pPr>
            <a:r>
              <a:rPr lang="es" sz="1600">
                <a:solidFill>
                  <a:srgbClr val="FFFFFF"/>
                </a:solidFill>
              </a:rPr>
              <a:t>10-DIAGRAMAS DE CASOS DE USO</a:t>
            </a:r>
            <a:endParaRPr sz="1600">
              <a:solidFill>
                <a:srgbClr val="FFFFFF"/>
              </a:solidFill>
            </a:endParaRPr>
          </a:p>
          <a:p>
            <a:pPr marL="0" lvl="0" indent="0" algn="l" rtl="0">
              <a:spcBef>
                <a:spcPts val="0"/>
              </a:spcBef>
              <a:spcAft>
                <a:spcPts val="0"/>
              </a:spcAft>
              <a:buNone/>
            </a:pPr>
            <a:r>
              <a:rPr lang="es" sz="1600">
                <a:solidFill>
                  <a:srgbClr val="FFFFFF"/>
                </a:solidFill>
              </a:rPr>
              <a:t>10.1-EXTENDIDO </a:t>
            </a:r>
            <a:endParaRPr sz="1600">
              <a:solidFill>
                <a:srgbClr val="FFFFFF"/>
              </a:solidFill>
            </a:endParaRPr>
          </a:p>
          <a:p>
            <a:pPr marL="0" lvl="0" indent="0" algn="l" rtl="0">
              <a:spcBef>
                <a:spcPts val="0"/>
              </a:spcBef>
              <a:spcAft>
                <a:spcPts val="0"/>
              </a:spcAft>
              <a:buNone/>
            </a:pPr>
            <a:r>
              <a:rPr lang="es" sz="1600"/>
              <a:t>11-USO DE SISTEMA DE CONTROL DE VERSIONES</a:t>
            </a:r>
            <a:endParaRPr sz="1600"/>
          </a:p>
          <a:p>
            <a:pPr marL="0" lvl="0" indent="0" algn="l" rtl="0">
              <a:spcBef>
                <a:spcPts val="0"/>
              </a:spcBef>
              <a:spcAft>
                <a:spcPts val="0"/>
              </a:spcAft>
              <a:buNone/>
            </a:pPr>
            <a:r>
              <a:rPr lang="es" sz="1600"/>
              <a:t>12-REFERENCIAS </a:t>
            </a:r>
            <a:endParaRPr sz="1600"/>
          </a:p>
          <a:p>
            <a:pPr marL="0" lvl="0" indent="0" algn="l" rtl="0">
              <a:spcBef>
                <a:spcPts val="0"/>
              </a:spcBef>
              <a:spcAft>
                <a:spcPts val="0"/>
              </a:spcAft>
              <a:buNone/>
            </a:pPr>
            <a:r>
              <a:rPr lang="es" sz="1600">
                <a:solidFill>
                  <a:srgbClr val="FFFFFF"/>
                </a:solidFill>
              </a:rPr>
              <a:t>13-GLOSARIO </a:t>
            </a:r>
            <a:endParaRPr sz="1600">
              <a:solidFill>
                <a:srgbClr val="FFFFFF"/>
              </a:solidFill>
            </a:endParaRPr>
          </a:p>
          <a:p>
            <a:pPr marL="0" lvl="0" indent="0" algn="r" rtl="0">
              <a:spcBef>
                <a:spcPts val="0"/>
              </a:spcBef>
              <a:spcAft>
                <a:spcPts val="0"/>
              </a:spcAft>
              <a:buNone/>
            </a:pPr>
            <a:endParaRPr/>
          </a:p>
        </p:txBody>
      </p:sp>
      <p:grpSp>
        <p:nvGrpSpPr>
          <p:cNvPr id="238" name="Google Shape;238;p21"/>
          <p:cNvGrpSpPr/>
          <p:nvPr/>
        </p:nvGrpSpPr>
        <p:grpSpPr>
          <a:xfrm>
            <a:off x="1050932" y="4752070"/>
            <a:ext cx="318904" cy="302528"/>
            <a:chOff x="-6696925" y="3272575"/>
            <a:chExt cx="307200" cy="291425"/>
          </a:xfrm>
        </p:grpSpPr>
        <p:sp>
          <p:nvSpPr>
            <p:cNvPr id="239" name="Google Shape;239;p21"/>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21"/>
          <p:cNvSpPr/>
          <p:nvPr/>
        </p:nvSpPr>
        <p:spPr>
          <a:xfrm>
            <a:off x="2997487" y="4752028"/>
            <a:ext cx="313350" cy="302243"/>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 name="Google Shape;242;p21"/>
          <p:cNvGrpSpPr/>
          <p:nvPr/>
        </p:nvGrpSpPr>
        <p:grpSpPr>
          <a:xfrm>
            <a:off x="4951620" y="4770053"/>
            <a:ext cx="310729" cy="266558"/>
            <a:chOff x="-3037625" y="3254850"/>
            <a:chExt cx="299325" cy="256775"/>
          </a:xfrm>
        </p:grpSpPr>
        <p:sp>
          <p:nvSpPr>
            <p:cNvPr id="243" name="Google Shape;243;p21"/>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1"/>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1"/>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21"/>
          <p:cNvGrpSpPr/>
          <p:nvPr/>
        </p:nvGrpSpPr>
        <p:grpSpPr>
          <a:xfrm>
            <a:off x="6905015" y="4796200"/>
            <a:ext cx="304189" cy="214264"/>
            <a:chOff x="-1199300" y="3279250"/>
            <a:chExt cx="293025" cy="206400"/>
          </a:xfrm>
        </p:grpSpPr>
        <p:sp>
          <p:nvSpPr>
            <p:cNvPr id="248" name="Google Shape;248;p21"/>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1"/>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21"/>
          <p:cNvGrpSpPr/>
          <p:nvPr/>
        </p:nvGrpSpPr>
        <p:grpSpPr>
          <a:xfrm>
            <a:off x="1437057" y="4751733"/>
            <a:ext cx="320539" cy="303203"/>
            <a:chOff x="-6338550" y="3272950"/>
            <a:chExt cx="308775" cy="292075"/>
          </a:xfrm>
        </p:grpSpPr>
        <p:sp>
          <p:nvSpPr>
            <p:cNvPr id="253" name="Google Shape;253;p21"/>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1"/>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1"/>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21"/>
          <p:cNvGrpSpPr/>
          <p:nvPr/>
        </p:nvGrpSpPr>
        <p:grpSpPr>
          <a:xfrm>
            <a:off x="3391219" y="4750836"/>
            <a:ext cx="305020" cy="304994"/>
            <a:chOff x="-4478975" y="3251700"/>
            <a:chExt cx="293825" cy="293800"/>
          </a:xfrm>
        </p:grpSpPr>
        <p:sp>
          <p:nvSpPr>
            <p:cNvPr id="257" name="Google Shape;257;p21"/>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1"/>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1"/>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21"/>
          <p:cNvGrpSpPr/>
          <p:nvPr/>
        </p:nvGrpSpPr>
        <p:grpSpPr>
          <a:xfrm>
            <a:off x="5347096" y="4752055"/>
            <a:ext cx="299284" cy="302554"/>
            <a:chOff x="-2668225" y="3239075"/>
            <a:chExt cx="288300" cy="291450"/>
          </a:xfrm>
        </p:grpSpPr>
        <p:sp>
          <p:nvSpPr>
            <p:cNvPr id="261" name="Google Shape;261;p21"/>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1"/>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1"/>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1"/>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1"/>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266;p21"/>
          <p:cNvGrpSpPr/>
          <p:nvPr/>
        </p:nvGrpSpPr>
        <p:grpSpPr>
          <a:xfrm>
            <a:off x="1835385" y="4752473"/>
            <a:ext cx="303385" cy="301724"/>
            <a:chOff x="-5971525" y="3273750"/>
            <a:chExt cx="292250" cy="290650"/>
          </a:xfrm>
        </p:grpSpPr>
        <p:sp>
          <p:nvSpPr>
            <p:cNvPr id="267" name="Google Shape;267;p21"/>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1"/>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21"/>
          <p:cNvGrpSpPr/>
          <p:nvPr/>
        </p:nvGrpSpPr>
        <p:grpSpPr>
          <a:xfrm>
            <a:off x="3780211" y="4752471"/>
            <a:ext cx="303359" cy="301724"/>
            <a:chOff x="-4118225" y="3253275"/>
            <a:chExt cx="292225" cy="290650"/>
          </a:xfrm>
        </p:grpSpPr>
        <p:sp>
          <p:nvSpPr>
            <p:cNvPr id="270" name="Google Shape;270;p21"/>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1"/>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21"/>
          <p:cNvGrpSpPr/>
          <p:nvPr/>
        </p:nvGrpSpPr>
        <p:grpSpPr>
          <a:xfrm>
            <a:off x="5743043" y="4751238"/>
            <a:ext cx="284569" cy="304189"/>
            <a:chOff x="-2312225" y="3238300"/>
            <a:chExt cx="274125" cy="293025"/>
          </a:xfrm>
        </p:grpSpPr>
        <p:sp>
          <p:nvSpPr>
            <p:cNvPr id="273" name="Google Shape;273;p21"/>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1"/>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21"/>
          <p:cNvGrpSpPr/>
          <p:nvPr/>
        </p:nvGrpSpPr>
        <p:grpSpPr>
          <a:xfrm>
            <a:off x="2223145" y="4752057"/>
            <a:ext cx="305824" cy="302554"/>
            <a:chOff x="-5611575" y="3272950"/>
            <a:chExt cx="294600" cy="291450"/>
          </a:xfrm>
        </p:grpSpPr>
        <p:sp>
          <p:nvSpPr>
            <p:cNvPr id="276" name="Google Shape;276;p21"/>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1"/>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1"/>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1"/>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1"/>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21"/>
          <p:cNvGrpSpPr/>
          <p:nvPr/>
        </p:nvGrpSpPr>
        <p:grpSpPr>
          <a:xfrm>
            <a:off x="4157740" y="4752212"/>
            <a:ext cx="313350" cy="302243"/>
            <a:chOff x="-3768700" y="3253275"/>
            <a:chExt cx="301850" cy="291150"/>
          </a:xfrm>
        </p:grpSpPr>
        <p:sp>
          <p:nvSpPr>
            <p:cNvPr id="282" name="Google Shape;282;p21"/>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1"/>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1"/>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21"/>
          <p:cNvGrpSpPr/>
          <p:nvPr/>
        </p:nvGrpSpPr>
        <p:grpSpPr>
          <a:xfrm>
            <a:off x="6126473" y="4787701"/>
            <a:ext cx="302995" cy="231263"/>
            <a:chOff x="-1951475" y="3273100"/>
            <a:chExt cx="291875" cy="222775"/>
          </a:xfrm>
        </p:grpSpPr>
        <p:sp>
          <p:nvSpPr>
            <p:cNvPr id="286" name="Google Shape;286;p21"/>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1"/>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1"/>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21"/>
          <p:cNvGrpSpPr/>
          <p:nvPr/>
        </p:nvGrpSpPr>
        <p:grpSpPr>
          <a:xfrm>
            <a:off x="7305679" y="4751652"/>
            <a:ext cx="303359" cy="303359"/>
            <a:chOff x="-804700" y="3226500"/>
            <a:chExt cx="292225" cy="292225"/>
          </a:xfrm>
        </p:grpSpPr>
        <p:sp>
          <p:nvSpPr>
            <p:cNvPr id="290" name="Google Shape;290;p21"/>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1"/>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1"/>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1"/>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1"/>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1"/>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1"/>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1"/>
          <p:cNvGrpSpPr/>
          <p:nvPr/>
        </p:nvGrpSpPr>
        <p:grpSpPr>
          <a:xfrm>
            <a:off x="2618216" y="4751642"/>
            <a:ext cx="303359" cy="303385"/>
            <a:chOff x="-5251625" y="3272950"/>
            <a:chExt cx="292225" cy="292250"/>
          </a:xfrm>
        </p:grpSpPr>
        <p:sp>
          <p:nvSpPr>
            <p:cNvPr id="298" name="Google Shape;298;p21"/>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1"/>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1"/>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21"/>
          <p:cNvGrpSpPr/>
          <p:nvPr/>
        </p:nvGrpSpPr>
        <p:grpSpPr>
          <a:xfrm>
            <a:off x="4603028" y="4752069"/>
            <a:ext cx="230614" cy="302528"/>
            <a:chOff x="-3365275" y="3253275"/>
            <a:chExt cx="222150" cy="291425"/>
          </a:xfrm>
        </p:grpSpPr>
        <p:sp>
          <p:nvSpPr>
            <p:cNvPr id="302" name="Google Shape;302;p21"/>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1"/>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21"/>
          <p:cNvGrpSpPr/>
          <p:nvPr/>
        </p:nvGrpSpPr>
        <p:grpSpPr>
          <a:xfrm>
            <a:off x="6535188" y="4751238"/>
            <a:ext cx="268193" cy="304189"/>
            <a:chOff x="-1575775" y="3238300"/>
            <a:chExt cx="258350" cy="293025"/>
          </a:xfrm>
        </p:grpSpPr>
        <p:sp>
          <p:nvSpPr>
            <p:cNvPr id="305" name="Google Shape;305;p21"/>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1"/>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1"/>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1"/>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1"/>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39"/>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IEEE830 SRS</a:t>
            </a:r>
            <a:endParaRPr/>
          </a:p>
        </p:txBody>
      </p:sp>
      <p:pic>
        <p:nvPicPr>
          <p:cNvPr id="839" name="Google Shape;839;p39" title="Gráfico">
            <a:hlinkClick r:id="rId3"/>
          </p:cNvPr>
          <p:cNvPicPr preferRelativeResize="0"/>
          <p:nvPr/>
        </p:nvPicPr>
        <p:blipFill>
          <a:blip r:embed="rId4">
            <a:alphaModFix/>
          </a:blip>
          <a:stretch>
            <a:fillRect/>
          </a:stretch>
        </p:blipFill>
        <p:spPr>
          <a:xfrm>
            <a:off x="508525" y="1841700"/>
            <a:ext cx="3383499" cy="2092125"/>
          </a:xfrm>
          <a:prstGeom prst="rect">
            <a:avLst/>
          </a:prstGeom>
          <a:noFill/>
          <a:ln>
            <a:noFill/>
          </a:ln>
        </p:spPr>
      </p:pic>
      <p:cxnSp>
        <p:nvCxnSpPr>
          <p:cNvPr id="840" name="Google Shape;840;p39"/>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841" name="Google Shape;841;p39"/>
          <p:cNvSpPr txBox="1"/>
          <p:nvPr/>
        </p:nvSpPr>
        <p:spPr>
          <a:xfrm>
            <a:off x="4037675" y="4343400"/>
            <a:ext cx="4952700" cy="74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u="sng">
                <a:solidFill>
                  <a:schemeClr val="hlink"/>
                </a:solidFill>
                <a:hlinkClick r:id="rId5"/>
              </a:rPr>
              <a:t>https://docs.google.com/document/d/1ieNyfzRX8yN1l42BcPfzHza-0D8v6CdSEtI2jYD_EUc/edit?usp=sharing</a:t>
            </a:r>
            <a:endParaRPr u="sng">
              <a:solidFill>
                <a:srgbClr val="48FFD5"/>
              </a:solidFill>
            </a:endParaRPr>
          </a:p>
        </p:txBody>
      </p:sp>
      <p:sp>
        <p:nvSpPr>
          <p:cNvPr id="842" name="Google Shape;842;p39"/>
          <p:cNvSpPr txBox="1">
            <a:spLocks noGrp="1"/>
          </p:cNvSpPr>
          <p:nvPr>
            <p:ph type="title" idx="4294967295"/>
          </p:nvPr>
        </p:nvSpPr>
        <p:spPr>
          <a:xfrm>
            <a:off x="311700" y="4290150"/>
            <a:ext cx="32715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Documento SRS</a:t>
            </a:r>
            <a:endParaRPr/>
          </a:p>
        </p:txBody>
      </p:sp>
      <p:sp>
        <p:nvSpPr>
          <p:cNvPr id="843" name="Google Shape;843;p39"/>
          <p:cNvSpPr/>
          <p:nvPr/>
        </p:nvSpPr>
        <p:spPr>
          <a:xfrm>
            <a:off x="3218525" y="4443600"/>
            <a:ext cx="409500" cy="352500"/>
          </a:xfrm>
          <a:prstGeom prst="rightArrow">
            <a:avLst>
              <a:gd name="adj1" fmla="val 50000"/>
              <a:gd name="adj2" fmla="val 50000"/>
            </a:avLst>
          </a:prstGeom>
          <a:solidFill>
            <a:schemeClr val="lt2"/>
          </a:solidFill>
          <a:ln w="19050"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9"/>
          <p:cNvSpPr txBox="1"/>
          <p:nvPr/>
        </p:nvSpPr>
        <p:spPr>
          <a:xfrm>
            <a:off x="4418675" y="1841700"/>
            <a:ext cx="4057500" cy="19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600">
                <a:solidFill>
                  <a:srgbClr val="FFFFFF"/>
                </a:solidFill>
                <a:latin typeface="Roboto Light"/>
                <a:ea typeface="Roboto Light"/>
                <a:cs typeface="Roboto Light"/>
                <a:sym typeface="Roboto Light"/>
              </a:rPr>
              <a:t>EL documento escogido para realizar las especificaciones del producto son realizadas con la modalidad robusta bajo el estándar con IEEE830, el cual, nos permite profundizar y especificar más a fondo los procesos y manejos que el sistema deberá realizar.</a:t>
            </a:r>
            <a:endParaRPr sz="1600">
              <a:solidFill>
                <a:srgbClr val="FFFFFF"/>
              </a:solidFill>
              <a:latin typeface="Roboto Light"/>
              <a:ea typeface="Roboto Light"/>
              <a:cs typeface="Roboto Light"/>
              <a:sym typeface="Roboto Light"/>
            </a:endParaRPr>
          </a:p>
        </p:txBody>
      </p:sp>
      <p:pic>
        <p:nvPicPr>
          <p:cNvPr id="845" name="Google Shape;845;p39"/>
          <p:cNvPicPr preferRelativeResize="0"/>
          <p:nvPr/>
        </p:nvPicPr>
        <p:blipFill rotWithShape="1">
          <a:blip r:embed="rId6">
            <a:alphaModFix/>
          </a:blip>
          <a:srcRect l="4159" t="1771" r="3606" b="3504"/>
          <a:stretch/>
        </p:blipFill>
        <p:spPr>
          <a:xfrm>
            <a:off x="244821" y="34150"/>
            <a:ext cx="1043379" cy="1157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40"/>
          <p:cNvSpPr/>
          <p:nvPr/>
        </p:nvSpPr>
        <p:spPr>
          <a:xfrm>
            <a:off x="942975" y="1990725"/>
            <a:ext cx="1562100" cy="156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0"/>
          <p:cNvSpPr/>
          <p:nvPr/>
        </p:nvSpPr>
        <p:spPr>
          <a:xfrm>
            <a:off x="3502013" y="2786850"/>
            <a:ext cx="2009700" cy="20097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0"/>
          <p:cNvSpPr/>
          <p:nvPr/>
        </p:nvSpPr>
        <p:spPr>
          <a:xfrm>
            <a:off x="6496050" y="2209800"/>
            <a:ext cx="1419300" cy="1419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3" name="Google Shape;853;p40"/>
          <p:cNvCxnSpPr/>
          <p:nvPr/>
        </p:nvCxnSpPr>
        <p:spPr>
          <a:xfrm>
            <a:off x="2266950" y="3124200"/>
            <a:ext cx="1600200" cy="504900"/>
          </a:xfrm>
          <a:prstGeom prst="straightConnector1">
            <a:avLst/>
          </a:prstGeom>
          <a:noFill/>
          <a:ln w="28575" cap="flat" cmpd="sng">
            <a:solidFill>
              <a:srgbClr val="FFFFFF"/>
            </a:solidFill>
            <a:prstDash val="solid"/>
            <a:round/>
            <a:headEnd type="none" w="med" len="med"/>
            <a:tailEnd type="none" w="med" len="med"/>
          </a:ln>
        </p:spPr>
      </p:cxnSp>
      <p:cxnSp>
        <p:nvCxnSpPr>
          <p:cNvPr id="854" name="Google Shape;854;p40"/>
          <p:cNvCxnSpPr/>
          <p:nvPr/>
        </p:nvCxnSpPr>
        <p:spPr>
          <a:xfrm rot="10800000" flipH="1">
            <a:off x="4943475" y="2786850"/>
            <a:ext cx="1790700" cy="1080300"/>
          </a:xfrm>
          <a:prstGeom prst="straightConnector1">
            <a:avLst/>
          </a:prstGeom>
          <a:noFill/>
          <a:ln w="28575" cap="flat" cmpd="sng">
            <a:solidFill>
              <a:srgbClr val="FFFFFF"/>
            </a:solidFill>
            <a:prstDash val="solid"/>
            <a:round/>
            <a:headEnd type="none" w="med" len="med"/>
            <a:tailEnd type="none" w="med" len="med"/>
          </a:ln>
        </p:spPr>
      </p:cxnSp>
      <p:cxnSp>
        <p:nvCxnSpPr>
          <p:cNvPr id="855" name="Google Shape;855;p40"/>
          <p:cNvCxnSpPr/>
          <p:nvPr/>
        </p:nvCxnSpPr>
        <p:spPr>
          <a:xfrm flipH="1">
            <a:off x="-676425" y="2695575"/>
            <a:ext cx="1886100" cy="714300"/>
          </a:xfrm>
          <a:prstGeom prst="straightConnector1">
            <a:avLst/>
          </a:prstGeom>
          <a:noFill/>
          <a:ln w="28575" cap="flat" cmpd="sng">
            <a:solidFill>
              <a:srgbClr val="FFFFFF"/>
            </a:solidFill>
            <a:prstDash val="solid"/>
            <a:round/>
            <a:headEnd type="none" w="med" len="med"/>
            <a:tailEnd type="none" w="med" len="med"/>
          </a:ln>
        </p:spPr>
      </p:cxnSp>
      <p:cxnSp>
        <p:nvCxnSpPr>
          <p:cNvPr id="856" name="Google Shape;856;p40"/>
          <p:cNvCxnSpPr/>
          <p:nvPr/>
        </p:nvCxnSpPr>
        <p:spPr>
          <a:xfrm rot="10800000">
            <a:off x="7562400" y="2867025"/>
            <a:ext cx="1734000" cy="1181100"/>
          </a:xfrm>
          <a:prstGeom prst="straightConnector1">
            <a:avLst/>
          </a:prstGeom>
          <a:noFill/>
          <a:ln w="28575" cap="flat" cmpd="sng">
            <a:solidFill>
              <a:srgbClr val="FFFFFF"/>
            </a:solidFill>
            <a:prstDash val="solid"/>
            <a:round/>
            <a:headEnd type="none" w="med" len="med"/>
            <a:tailEnd type="none" w="med" len="med"/>
          </a:ln>
        </p:spPr>
      </p:cxnSp>
      <p:grpSp>
        <p:nvGrpSpPr>
          <p:cNvPr id="857" name="Google Shape;857;p40"/>
          <p:cNvGrpSpPr/>
          <p:nvPr/>
        </p:nvGrpSpPr>
        <p:grpSpPr>
          <a:xfrm>
            <a:off x="4129704" y="3127933"/>
            <a:ext cx="754327" cy="497437"/>
            <a:chOff x="2504975" y="1971250"/>
            <a:chExt cx="2053150" cy="1626675"/>
          </a:xfrm>
        </p:grpSpPr>
        <p:sp>
          <p:nvSpPr>
            <p:cNvPr id="858" name="Google Shape;858;p40"/>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0"/>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0"/>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0"/>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0"/>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0"/>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0"/>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0"/>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0"/>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0"/>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0"/>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0"/>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0"/>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0"/>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0"/>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40"/>
          <p:cNvSpPr/>
          <p:nvPr/>
        </p:nvSpPr>
        <p:spPr>
          <a:xfrm>
            <a:off x="1406350" y="2314048"/>
            <a:ext cx="535680"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 name="Google Shape;874;p40"/>
          <p:cNvGrpSpPr/>
          <p:nvPr/>
        </p:nvGrpSpPr>
        <p:grpSpPr>
          <a:xfrm>
            <a:off x="6909290" y="2369551"/>
            <a:ext cx="579334" cy="649968"/>
            <a:chOff x="4987050" y="879605"/>
            <a:chExt cx="2324774" cy="2608220"/>
          </a:xfrm>
        </p:grpSpPr>
        <p:sp>
          <p:nvSpPr>
            <p:cNvPr id="875" name="Google Shape;875;p40"/>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0"/>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0"/>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0"/>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0"/>
            <p:cNvSpPr/>
            <p:nvPr/>
          </p:nvSpPr>
          <p:spPr>
            <a:xfrm>
              <a:off x="5162302" y="879605"/>
              <a:ext cx="2149522" cy="1996268"/>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 name="Google Shape;880;p40"/>
          <p:cNvSpPr txBox="1">
            <a:spLocks noGrp="1"/>
          </p:cNvSpPr>
          <p:nvPr>
            <p:ph type="ctrTitle" idx="4294967295"/>
          </p:nvPr>
        </p:nvSpPr>
        <p:spPr>
          <a:xfrm>
            <a:off x="686025" y="2925963"/>
            <a:ext cx="2076000" cy="40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RF001</a:t>
            </a:r>
            <a:endParaRPr sz="1400">
              <a:solidFill>
                <a:srgbClr val="0E2A47"/>
              </a:solidFill>
            </a:endParaRPr>
          </a:p>
        </p:txBody>
      </p:sp>
      <p:sp>
        <p:nvSpPr>
          <p:cNvPr id="881" name="Google Shape;881;p40"/>
          <p:cNvSpPr txBox="1">
            <a:spLocks noGrp="1"/>
          </p:cNvSpPr>
          <p:nvPr>
            <p:ph type="ctrTitle" idx="4294967295"/>
          </p:nvPr>
        </p:nvSpPr>
        <p:spPr>
          <a:xfrm>
            <a:off x="6251713" y="3059313"/>
            <a:ext cx="2076000" cy="40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RF003</a:t>
            </a:r>
            <a:endParaRPr sz="1400">
              <a:solidFill>
                <a:srgbClr val="0E2A47"/>
              </a:solidFill>
            </a:endParaRPr>
          </a:p>
        </p:txBody>
      </p:sp>
      <p:sp>
        <p:nvSpPr>
          <p:cNvPr id="882" name="Google Shape;882;p40"/>
          <p:cNvSpPr txBox="1">
            <a:spLocks noGrp="1"/>
          </p:cNvSpPr>
          <p:nvPr>
            <p:ph type="ctrTitle"/>
          </p:nvPr>
        </p:nvSpPr>
        <p:spPr>
          <a:xfrm>
            <a:off x="660000" y="554775"/>
            <a:ext cx="4428600" cy="67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Requisitos Funcionales</a:t>
            </a:r>
            <a:endParaRPr/>
          </a:p>
        </p:txBody>
      </p:sp>
      <p:sp>
        <p:nvSpPr>
          <p:cNvPr id="883" name="Google Shape;883;p40"/>
          <p:cNvSpPr/>
          <p:nvPr/>
        </p:nvSpPr>
        <p:spPr>
          <a:xfrm>
            <a:off x="1019175" y="1838325"/>
            <a:ext cx="1562100" cy="1562100"/>
          </a:xfrm>
          <a:prstGeom prst="ellipse">
            <a:avLst/>
          </a:pr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0"/>
          <p:cNvSpPr/>
          <p:nvPr/>
        </p:nvSpPr>
        <p:spPr>
          <a:xfrm>
            <a:off x="3578213" y="2634450"/>
            <a:ext cx="2009700" cy="2009700"/>
          </a:xfrm>
          <a:prstGeom prst="ellipse">
            <a:avLst/>
          </a:pr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0"/>
          <p:cNvSpPr/>
          <p:nvPr/>
        </p:nvSpPr>
        <p:spPr>
          <a:xfrm>
            <a:off x="6572250" y="2057400"/>
            <a:ext cx="1419300" cy="1419300"/>
          </a:xfrm>
          <a:prstGeom prst="ellipse">
            <a:avLst/>
          </a:pr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6" name="Google Shape;886;p40"/>
          <p:cNvCxnSpPr/>
          <p:nvPr/>
        </p:nvCxnSpPr>
        <p:spPr>
          <a:xfrm>
            <a:off x="2343150" y="2971800"/>
            <a:ext cx="1600200" cy="504900"/>
          </a:xfrm>
          <a:prstGeom prst="straightConnector1">
            <a:avLst/>
          </a:prstGeom>
          <a:noFill/>
          <a:ln w="28575" cap="flat" cmpd="sng">
            <a:solidFill>
              <a:srgbClr val="48FFD5"/>
            </a:solidFill>
            <a:prstDash val="solid"/>
            <a:round/>
            <a:headEnd type="none" w="med" len="med"/>
            <a:tailEnd type="none" w="med" len="med"/>
          </a:ln>
        </p:spPr>
      </p:cxnSp>
      <p:cxnSp>
        <p:nvCxnSpPr>
          <p:cNvPr id="887" name="Google Shape;887;p40"/>
          <p:cNvCxnSpPr/>
          <p:nvPr/>
        </p:nvCxnSpPr>
        <p:spPr>
          <a:xfrm rot="10800000" flipH="1">
            <a:off x="5019675" y="2634450"/>
            <a:ext cx="1790700" cy="1080300"/>
          </a:xfrm>
          <a:prstGeom prst="straightConnector1">
            <a:avLst/>
          </a:prstGeom>
          <a:noFill/>
          <a:ln w="28575" cap="flat" cmpd="sng">
            <a:solidFill>
              <a:srgbClr val="48FFD5"/>
            </a:solidFill>
            <a:prstDash val="solid"/>
            <a:round/>
            <a:headEnd type="none" w="med" len="med"/>
            <a:tailEnd type="none" w="med" len="med"/>
          </a:ln>
        </p:spPr>
      </p:cxnSp>
      <p:cxnSp>
        <p:nvCxnSpPr>
          <p:cNvPr id="888" name="Google Shape;888;p40"/>
          <p:cNvCxnSpPr/>
          <p:nvPr/>
        </p:nvCxnSpPr>
        <p:spPr>
          <a:xfrm flipH="1">
            <a:off x="-600225" y="2543175"/>
            <a:ext cx="1886100" cy="714300"/>
          </a:xfrm>
          <a:prstGeom prst="straightConnector1">
            <a:avLst/>
          </a:prstGeom>
          <a:noFill/>
          <a:ln w="28575" cap="flat" cmpd="sng">
            <a:solidFill>
              <a:srgbClr val="48FFD5"/>
            </a:solidFill>
            <a:prstDash val="solid"/>
            <a:round/>
            <a:headEnd type="none" w="med" len="med"/>
            <a:tailEnd type="none" w="med" len="med"/>
          </a:ln>
        </p:spPr>
      </p:cxnSp>
      <p:cxnSp>
        <p:nvCxnSpPr>
          <p:cNvPr id="889" name="Google Shape;889;p40"/>
          <p:cNvCxnSpPr/>
          <p:nvPr/>
        </p:nvCxnSpPr>
        <p:spPr>
          <a:xfrm rot="10800000">
            <a:off x="7638600" y="2714625"/>
            <a:ext cx="1734000" cy="1181100"/>
          </a:xfrm>
          <a:prstGeom prst="straightConnector1">
            <a:avLst/>
          </a:prstGeom>
          <a:noFill/>
          <a:ln w="28575" cap="flat" cmpd="sng">
            <a:solidFill>
              <a:srgbClr val="48FFD5"/>
            </a:solidFill>
            <a:prstDash val="solid"/>
            <a:round/>
            <a:headEnd type="none" w="med" len="med"/>
            <a:tailEnd type="none" w="med" len="med"/>
          </a:ln>
        </p:spPr>
      </p:cxnSp>
      <p:grpSp>
        <p:nvGrpSpPr>
          <p:cNvPr id="890" name="Google Shape;890;p40"/>
          <p:cNvGrpSpPr/>
          <p:nvPr/>
        </p:nvGrpSpPr>
        <p:grpSpPr>
          <a:xfrm>
            <a:off x="4205904" y="2975533"/>
            <a:ext cx="754327" cy="497437"/>
            <a:chOff x="2504975" y="1971250"/>
            <a:chExt cx="2053150" cy="1626675"/>
          </a:xfrm>
        </p:grpSpPr>
        <p:sp>
          <p:nvSpPr>
            <p:cNvPr id="891" name="Google Shape;891;p40"/>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0"/>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0"/>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0"/>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0"/>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0"/>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0"/>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0"/>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0"/>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0"/>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0"/>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0"/>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0"/>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0"/>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0"/>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 name="Google Shape;906;p40"/>
          <p:cNvSpPr/>
          <p:nvPr/>
        </p:nvSpPr>
        <p:spPr>
          <a:xfrm>
            <a:off x="1482550" y="2161648"/>
            <a:ext cx="535680"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 name="Google Shape;907;p40"/>
          <p:cNvGrpSpPr/>
          <p:nvPr/>
        </p:nvGrpSpPr>
        <p:grpSpPr>
          <a:xfrm>
            <a:off x="6985490" y="2217151"/>
            <a:ext cx="579334" cy="649968"/>
            <a:chOff x="4987050" y="879605"/>
            <a:chExt cx="2324774" cy="2608220"/>
          </a:xfrm>
        </p:grpSpPr>
        <p:sp>
          <p:nvSpPr>
            <p:cNvPr id="908" name="Google Shape;908;p40"/>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0"/>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0"/>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0"/>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0"/>
            <p:cNvSpPr/>
            <p:nvPr/>
          </p:nvSpPr>
          <p:spPr>
            <a:xfrm>
              <a:off x="5162302" y="879605"/>
              <a:ext cx="2149522" cy="1996268"/>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 name="Google Shape;913;p40"/>
          <p:cNvSpPr txBox="1">
            <a:spLocks noGrp="1"/>
          </p:cNvSpPr>
          <p:nvPr>
            <p:ph type="ctrTitle" idx="4294967295"/>
          </p:nvPr>
        </p:nvSpPr>
        <p:spPr>
          <a:xfrm>
            <a:off x="3545075" y="3797638"/>
            <a:ext cx="2076000" cy="40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RF002</a:t>
            </a:r>
            <a:endParaRPr sz="1400">
              <a:solidFill>
                <a:srgbClr val="0E2A47"/>
              </a:solidFill>
            </a:endParaRPr>
          </a:p>
        </p:txBody>
      </p:sp>
      <p:sp>
        <p:nvSpPr>
          <p:cNvPr id="914" name="Google Shape;914;p40"/>
          <p:cNvSpPr txBox="1">
            <a:spLocks noGrp="1"/>
          </p:cNvSpPr>
          <p:nvPr>
            <p:ph type="ctrTitle" idx="4294967295"/>
          </p:nvPr>
        </p:nvSpPr>
        <p:spPr>
          <a:xfrm>
            <a:off x="762225" y="2773563"/>
            <a:ext cx="2076000" cy="40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RF001</a:t>
            </a:r>
            <a:endParaRPr sz="1400">
              <a:solidFill>
                <a:srgbClr val="0E2A47"/>
              </a:solidFill>
            </a:endParaRPr>
          </a:p>
        </p:txBody>
      </p:sp>
      <p:sp>
        <p:nvSpPr>
          <p:cNvPr id="915" name="Google Shape;915;p40"/>
          <p:cNvSpPr txBox="1">
            <a:spLocks noGrp="1"/>
          </p:cNvSpPr>
          <p:nvPr>
            <p:ph type="ctrTitle" idx="4294967295"/>
          </p:nvPr>
        </p:nvSpPr>
        <p:spPr>
          <a:xfrm>
            <a:off x="6327913" y="2906913"/>
            <a:ext cx="2076000" cy="40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RF003</a:t>
            </a:r>
            <a:endParaRPr sz="1400">
              <a:solidFill>
                <a:srgbClr val="0E2A47"/>
              </a:solidFill>
            </a:endParaRPr>
          </a:p>
        </p:txBody>
      </p:sp>
      <p:pic>
        <p:nvPicPr>
          <p:cNvPr id="916" name="Google Shape;916;p40"/>
          <p:cNvPicPr preferRelativeResize="0"/>
          <p:nvPr/>
        </p:nvPicPr>
        <p:blipFill rotWithShape="1">
          <a:blip r:embed="rId3">
            <a:alphaModFix/>
          </a:blip>
          <a:srcRect l="4159" t="1771" r="3606" b="3504"/>
          <a:stretch/>
        </p:blipFill>
        <p:spPr>
          <a:xfrm>
            <a:off x="7907709" y="172550"/>
            <a:ext cx="1043379" cy="1157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4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1EFFC1"/>
                </a:solidFill>
              </a:rPr>
              <a:t>Requisito Funcional “RF001”</a:t>
            </a:r>
            <a:endParaRPr>
              <a:solidFill>
                <a:srgbClr val="1EFFC1"/>
              </a:solidFill>
            </a:endParaRPr>
          </a:p>
        </p:txBody>
      </p:sp>
      <p:grpSp>
        <p:nvGrpSpPr>
          <p:cNvPr id="922" name="Google Shape;922;p41"/>
          <p:cNvGrpSpPr/>
          <p:nvPr/>
        </p:nvGrpSpPr>
        <p:grpSpPr>
          <a:xfrm>
            <a:off x="5774702" y="2894140"/>
            <a:ext cx="1465052" cy="1514866"/>
            <a:chOff x="-44528075" y="1982825"/>
            <a:chExt cx="300900" cy="301700"/>
          </a:xfrm>
        </p:grpSpPr>
        <p:sp>
          <p:nvSpPr>
            <p:cNvPr id="923" name="Google Shape;923;p41"/>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1"/>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1"/>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1"/>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1"/>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1"/>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1"/>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41"/>
          <p:cNvGrpSpPr/>
          <p:nvPr/>
        </p:nvGrpSpPr>
        <p:grpSpPr>
          <a:xfrm>
            <a:off x="1844527" y="1455490"/>
            <a:ext cx="2571542" cy="1514866"/>
            <a:chOff x="-44825432" y="1982825"/>
            <a:chExt cx="528157" cy="301700"/>
          </a:xfrm>
        </p:grpSpPr>
        <p:sp>
          <p:nvSpPr>
            <p:cNvPr id="931" name="Google Shape;931;p41"/>
            <p:cNvSpPr/>
            <p:nvPr/>
          </p:nvSpPr>
          <p:spPr>
            <a:xfrm>
              <a:off x="-44825432"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1"/>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1"/>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1"/>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36" name="Google Shape;936;p41"/>
          <p:cNvPicPr preferRelativeResize="0"/>
          <p:nvPr/>
        </p:nvPicPr>
        <p:blipFill rotWithShape="1">
          <a:blip r:embed="rId3">
            <a:alphaModFix/>
          </a:blip>
          <a:srcRect l="25972" t="32668" r="31643" b="40234"/>
          <a:stretch/>
        </p:blipFill>
        <p:spPr>
          <a:xfrm>
            <a:off x="2197750" y="1769500"/>
            <a:ext cx="4748499" cy="2333824"/>
          </a:xfrm>
          <a:prstGeom prst="rect">
            <a:avLst/>
          </a:prstGeom>
          <a:noFill/>
          <a:ln>
            <a:noFill/>
          </a:ln>
        </p:spPr>
      </p:pic>
      <p:pic>
        <p:nvPicPr>
          <p:cNvPr id="937" name="Google Shape;937;p41"/>
          <p:cNvPicPr preferRelativeResize="0"/>
          <p:nvPr/>
        </p:nvPicPr>
        <p:blipFill rotWithShape="1">
          <a:blip r:embed="rId4">
            <a:alphaModFix/>
          </a:blip>
          <a:srcRect l="4159" t="1771" r="3606" b="3504"/>
          <a:stretch/>
        </p:blipFill>
        <p:spPr>
          <a:xfrm>
            <a:off x="230496" y="172550"/>
            <a:ext cx="1043379" cy="1157550"/>
          </a:xfrm>
          <a:prstGeom prst="rect">
            <a:avLst/>
          </a:prstGeom>
          <a:noFill/>
          <a:ln>
            <a:noFill/>
          </a:ln>
        </p:spPr>
      </p:pic>
      <p:grpSp>
        <p:nvGrpSpPr>
          <p:cNvPr id="938" name="Google Shape;938;p41"/>
          <p:cNvGrpSpPr/>
          <p:nvPr/>
        </p:nvGrpSpPr>
        <p:grpSpPr>
          <a:xfrm>
            <a:off x="8489556" y="4453140"/>
            <a:ext cx="434329" cy="482379"/>
            <a:chOff x="3860250" y="1427025"/>
            <a:chExt cx="487900" cy="483200"/>
          </a:xfrm>
        </p:grpSpPr>
        <p:sp>
          <p:nvSpPr>
            <p:cNvPr id="939" name="Google Shape;939;p41"/>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 name="Google Shape;940;p41"/>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 name="Google Shape;941;p41"/>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42"/>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1EFFC1"/>
                </a:solidFill>
              </a:rPr>
              <a:t>Requisito Funcional “RF002”</a:t>
            </a:r>
            <a:endParaRPr>
              <a:solidFill>
                <a:srgbClr val="1EFFC1"/>
              </a:solidFill>
            </a:endParaRPr>
          </a:p>
        </p:txBody>
      </p:sp>
      <p:grpSp>
        <p:nvGrpSpPr>
          <p:cNvPr id="947" name="Google Shape;947;p42"/>
          <p:cNvGrpSpPr/>
          <p:nvPr/>
        </p:nvGrpSpPr>
        <p:grpSpPr>
          <a:xfrm>
            <a:off x="5774702" y="2894140"/>
            <a:ext cx="1465052" cy="1514866"/>
            <a:chOff x="-44528075" y="1982825"/>
            <a:chExt cx="300900" cy="301700"/>
          </a:xfrm>
        </p:grpSpPr>
        <p:sp>
          <p:nvSpPr>
            <p:cNvPr id="948" name="Google Shape;948;p42"/>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2"/>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2"/>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2"/>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2"/>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2"/>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2"/>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 name="Google Shape;955;p42"/>
          <p:cNvSpPr/>
          <p:nvPr/>
        </p:nvSpPr>
        <p:spPr>
          <a:xfrm>
            <a:off x="1844527" y="1455490"/>
            <a:ext cx="1465052" cy="1514866"/>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6" name="Google Shape;956;p42"/>
          <p:cNvPicPr preferRelativeResize="0"/>
          <p:nvPr/>
        </p:nvPicPr>
        <p:blipFill rotWithShape="1">
          <a:blip r:embed="rId3">
            <a:alphaModFix/>
          </a:blip>
          <a:srcRect l="4159" t="1771" r="3606" b="3504"/>
          <a:stretch/>
        </p:blipFill>
        <p:spPr>
          <a:xfrm>
            <a:off x="230496" y="172550"/>
            <a:ext cx="1043379" cy="1157550"/>
          </a:xfrm>
          <a:prstGeom prst="rect">
            <a:avLst/>
          </a:prstGeom>
          <a:noFill/>
          <a:ln>
            <a:noFill/>
          </a:ln>
        </p:spPr>
      </p:pic>
      <p:pic>
        <p:nvPicPr>
          <p:cNvPr id="957" name="Google Shape;957;p42"/>
          <p:cNvPicPr preferRelativeResize="0"/>
          <p:nvPr/>
        </p:nvPicPr>
        <p:blipFill rotWithShape="1">
          <a:blip r:embed="rId4">
            <a:alphaModFix/>
          </a:blip>
          <a:srcRect l="25947" t="42700" r="31530" b="29143"/>
          <a:stretch/>
        </p:blipFill>
        <p:spPr>
          <a:xfrm>
            <a:off x="2185550" y="1798200"/>
            <a:ext cx="4701149" cy="2276425"/>
          </a:xfrm>
          <a:prstGeom prst="rect">
            <a:avLst/>
          </a:prstGeom>
          <a:noFill/>
          <a:ln>
            <a:noFill/>
          </a:ln>
        </p:spPr>
      </p:pic>
      <p:grpSp>
        <p:nvGrpSpPr>
          <p:cNvPr id="958" name="Google Shape;958;p42"/>
          <p:cNvGrpSpPr/>
          <p:nvPr/>
        </p:nvGrpSpPr>
        <p:grpSpPr>
          <a:xfrm>
            <a:off x="8489556" y="4453140"/>
            <a:ext cx="434329" cy="482379"/>
            <a:chOff x="3860250" y="1427025"/>
            <a:chExt cx="487900" cy="483200"/>
          </a:xfrm>
        </p:grpSpPr>
        <p:sp>
          <p:nvSpPr>
            <p:cNvPr id="959" name="Google Shape;959;p42"/>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 name="Google Shape;960;p42"/>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 name="Google Shape;961;p42"/>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1EFFC1"/>
                </a:solidFill>
              </a:rPr>
              <a:t>Requisito Funcional “RF003”</a:t>
            </a:r>
            <a:endParaRPr>
              <a:solidFill>
                <a:srgbClr val="1EFFC1"/>
              </a:solidFill>
            </a:endParaRPr>
          </a:p>
        </p:txBody>
      </p:sp>
      <p:grpSp>
        <p:nvGrpSpPr>
          <p:cNvPr id="967" name="Google Shape;967;p43"/>
          <p:cNvGrpSpPr/>
          <p:nvPr/>
        </p:nvGrpSpPr>
        <p:grpSpPr>
          <a:xfrm>
            <a:off x="5774702" y="2894140"/>
            <a:ext cx="1465052" cy="1514866"/>
            <a:chOff x="-44528075" y="1982825"/>
            <a:chExt cx="300900" cy="301700"/>
          </a:xfrm>
        </p:grpSpPr>
        <p:sp>
          <p:nvSpPr>
            <p:cNvPr id="968" name="Google Shape;968;p43"/>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3"/>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3"/>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3"/>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3"/>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3"/>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 name="Google Shape;975;p43"/>
          <p:cNvSpPr/>
          <p:nvPr/>
        </p:nvSpPr>
        <p:spPr>
          <a:xfrm>
            <a:off x="1844527" y="1455490"/>
            <a:ext cx="1465052" cy="1514866"/>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6" name="Google Shape;976;p43"/>
          <p:cNvPicPr preferRelativeResize="0"/>
          <p:nvPr/>
        </p:nvPicPr>
        <p:blipFill rotWithShape="1">
          <a:blip r:embed="rId3">
            <a:alphaModFix/>
          </a:blip>
          <a:srcRect l="4159" t="1771" r="3606" b="3504"/>
          <a:stretch/>
        </p:blipFill>
        <p:spPr>
          <a:xfrm>
            <a:off x="230496" y="172550"/>
            <a:ext cx="1043379" cy="1157550"/>
          </a:xfrm>
          <a:prstGeom prst="rect">
            <a:avLst/>
          </a:prstGeom>
          <a:noFill/>
          <a:ln>
            <a:noFill/>
          </a:ln>
        </p:spPr>
      </p:pic>
      <p:pic>
        <p:nvPicPr>
          <p:cNvPr id="977" name="Google Shape;977;p43"/>
          <p:cNvPicPr preferRelativeResize="0"/>
          <p:nvPr/>
        </p:nvPicPr>
        <p:blipFill rotWithShape="1">
          <a:blip r:embed="rId4">
            <a:alphaModFix/>
          </a:blip>
          <a:srcRect l="25981" t="41783" r="31515" b="31926"/>
          <a:stretch/>
        </p:blipFill>
        <p:spPr>
          <a:xfrm>
            <a:off x="2161650" y="1806750"/>
            <a:ext cx="4767875" cy="2248750"/>
          </a:xfrm>
          <a:prstGeom prst="rect">
            <a:avLst/>
          </a:prstGeom>
          <a:noFill/>
          <a:ln>
            <a:noFill/>
          </a:ln>
        </p:spPr>
      </p:pic>
      <p:grpSp>
        <p:nvGrpSpPr>
          <p:cNvPr id="978" name="Google Shape;978;p43"/>
          <p:cNvGrpSpPr/>
          <p:nvPr/>
        </p:nvGrpSpPr>
        <p:grpSpPr>
          <a:xfrm>
            <a:off x="8489556" y="4453140"/>
            <a:ext cx="434329" cy="482379"/>
            <a:chOff x="3860250" y="1427025"/>
            <a:chExt cx="487900" cy="483200"/>
          </a:xfrm>
        </p:grpSpPr>
        <p:sp>
          <p:nvSpPr>
            <p:cNvPr id="979" name="Google Shape;979;p43"/>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0" name="Google Shape;980;p43"/>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1" name="Google Shape;981;p43"/>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44"/>
          <p:cNvSpPr/>
          <p:nvPr/>
        </p:nvSpPr>
        <p:spPr>
          <a:xfrm>
            <a:off x="942975" y="1990725"/>
            <a:ext cx="1562100" cy="156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a:off x="3502013" y="2786850"/>
            <a:ext cx="2009700" cy="20097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p:cNvSpPr/>
          <p:nvPr/>
        </p:nvSpPr>
        <p:spPr>
          <a:xfrm>
            <a:off x="6496050" y="2209800"/>
            <a:ext cx="1419300" cy="1419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9" name="Google Shape;989;p44"/>
          <p:cNvCxnSpPr/>
          <p:nvPr/>
        </p:nvCxnSpPr>
        <p:spPr>
          <a:xfrm>
            <a:off x="2266950" y="3124200"/>
            <a:ext cx="1600200" cy="504900"/>
          </a:xfrm>
          <a:prstGeom prst="straightConnector1">
            <a:avLst/>
          </a:prstGeom>
          <a:noFill/>
          <a:ln w="28575" cap="flat" cmpd="sng">
            <a:solidFill>
              <a:srgbClr val="FFFFFF"/>
            </a:solidFill>
            <a:prstDash val="solid"/>
            <a:round/>
            <a:headEnd type="none" w="med" len="med"/>
            <a:tailEnd type="none" w="med" len="med"/>
          </a:ln>
        </p:spPr>
      </p:cxnSp>
      <p:cxnSp>
        <p:nvCxnSpPr>
          <p:cNvPr id="990" name="Google Shape;990;p44"/>
          <p:cNvCxnSpPr/>
          <p:nvPr/>
        </p:nvCxnSpPr>
        <p:spPr>
          <a:xfrm rot="10800000" flipH="1">
            <a:off x="4943475" y="2786850"/>
            <a:ext cx="1790700" cy="1080300"/>
          </a:xfrm>
          <a:prstGeom prst="straightConnector1">
            <a:avLst/>
          </a:prstGeom>
          <a:noFill/>
          <a:ln w="28575" cap="flat" cmpd="sng">
            <a:solidFill>
              <a:srgbClr val="FFFFFF"/>
            </a:solidFill>
            <a:prstDash val="solid"/>
            <a:round/>
            <a:headEnd type="none" w="med" len="med"/>
            <a:tailEnd type="none" w="med" len="med"/>
          </a:ln>
        </p:spPr>
      </p:cxnSp>
      <p:cxnSp>
        <p:nvCxnSpPr>
          <p:cNvPr id="991" name="Google Shape;991;p44"/>
          <p:cNvCxnSpPr/>
          <p:nvPr/>
        </p:nvCxnSpPr>
        <p:spPr>
          <a:xfrm flipH="1">
            <a:off x="-676425" y="2695575"/>
            <a:ext cx="1886100" cy="714300"/>
          </a:xfrm>
          <a:prstGeom prst="straightConnector1">
            <a:avLst/>
          </a:prstGeom>
          <a:noFill/>
          <a:ln w="28575" cap="flat" cmpd="sng">
            <a:solidFill>
              <a:srgbClr val="FFFFFF"/>
            </a:solidFill>
            <a:prstDash val="solid"/>
            <a:round/>
            <a:headEnd type="none" w="med" len="med"/>
            <a:tailEnd type="none" w="med" len="med"/>
          </a:ln>
        </p:spPr>
      </p:cxnSp>
      <p:cxnSp>
        <p:nvCxnSpPr>
          <p:cNvPr id="992" name="Google Shape;992;p44"/>
          <p:cNvCxnSpPr/>
          <p:nvPr/>
        </p:nvCxnSpPr>
        <p:spPr>
          <a:xfrm rot="10800000">
            <a:off x="7562400" y="2867025"/>
            <a:ext cx="1734000" cy="1181100"/>
          </a:xfrm>
          <a:prstGeom prst="straightConnector1">
            <a:avLst/>
          </a:prstGeom>
          <a:noFill/>
          <a:ln w="28575" cap="flat" cmpd="sng">
            <a:solidFill>
              <a:srgbClr val="FFFFFF"/>
            </a:solidFill>
            <a:prstDash val="solid"/>
            <a:round/>
            <a:headEnd type="none" w="med" len="med"/>
            <a:tailEnd type="none" w="med" len="med"/>
          </a:ln>
        </p:spPr>
      </p:cxnSp>
      <p:grpSp>
        <p:nvGrpSpPr>
          <p:cNvPr id="993" name="Google Shape;993;p44"/>
          <p:cNvGrpSpPr/>
          <p:nvPr/>
        </p:nvGrpSpPr>
        <p:grpSpPr>
          <a:xfrm>
            <a:off x="4129704" y="3127933"/>
            <a:ext cx="754327" cy="497437"/>
            <a:chOff x="2504975" y="1971250"/>
            <a:chExt cx="2053150" cy="1626675"/>
          </a:xfrm>
        </p:grpSpPr>
        <p:sp>
          <p:nvSpPr>
            <p:cNvPr id="994" name="Google Shape;994;p44"/>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4"/>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4"/>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4"/>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4"/>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4"/>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4"/>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4"/>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4"/>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4"/>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4"/>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4"/>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4"/>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4"/>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 name="Google Shape;1009;p44"/>
          <p:cNvSpPr/>
          <p:nvPr/>
        </p:nvSpPr>
        <p:spPr>
          <a:xfrm>
            <a:off x="1406350" y="2314048"/>
            <a:ext cx="535680"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0" name="Google Shape;1010;p44"/>
          <p:cNvGrpSpPr/>
          <p:nvPr/>
        </p:nvGrpSpPr>
        <p:grpSpPr>
          <a:xfrm>
            <a:off x="6909290" y="2369551"/>
            <a:ext cx="579334" cy="649968"/>
            <a:chOff x="4987050" y="879605"/>
            <a:chExt cx="2324774" cy="2608220"/>
          </a:xfrm>
        </p:grpSpPr>
        <p:sp>
          <p:nvSpPr>
            <p:cNvPr id="1011" name="Google Shape;1011;p44"/>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4"/>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4"/>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4"/>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4"/>
            <p:cNvSpPr/>
            <p:nvPr/>
          </p:nvSpPr>
          <p:spPr>
            <a:xfrm>
              <a:off x="5162302" y="879605"/>
              <a:ext cx="2149522" cy="1996268"/>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 name="Google Shape;1016;p44"/>
          <p:cNvSpPr txBox="1">
            <a:spLocks noGrp="1"/>
          </p:cNvSpPr>
          <p:nvPr>
            <p:ph type="ctrTitle" idx="4294967295"/>
          </p:nvPr>
        </p:nvSpPr>
        <p:spPr>
          <a:xfrm>
            <a:off x="686025" y="2925963"/>
            <a:ext cx="2076000" cy="40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RF001</a:t>
            </a:r>
            <a:endParaRPr sz="1400">
              <a:solidFill>
                <a:srgbClr val="0E2A47"/>
              </a:solidFill>
            </a:endParaRPr>
          </a:p>
        </p:txBody>
      </p:sp>
      <p:sp>
        <p:nvSpPr>
          <p:cNvPr id="1017" name="Google Shape;1017;p44"/>
          <p:cNvSpPr txBox="1">
            <a:spLocks noGrp="1"/>
          </p:cNvSpPr>
          <p:nvPr>
            <p:ph type="ctrTitle" idx="4294967295"/>
          </p:nvPr>
        </p:nvSpPr>
        <p:spPr>
          <a:xfrm>
            <a:off x="6251713" y="3059313"/>
            <a:ext cx="2076000" cy="40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RF003</a:t>
            </a:r>
            <a:endParaRPr sz="1400">
              <a:solidFill>
                <a:srgbClr val="0E2A47"/>
              </a:solidFill>
            </a:endParaRPr>
          </a:p>
        </p:txBody>
      </p:sp>
      <p:sp>
        <p:nvSpPr>
          <p:cNvPr id="1018" name="Google Shape;1018;p44"/>
          <p:cNvSpPr txBox="1">
            <a:spLocks noGrp="1"/>
          </p:cNvSpPr>
          <p:nvPr>
            <p:ph type="ctrTitle"/>
          </p:nvPr>
        </p:nvSpPr>
        <p:spPr>
          <a:xfrm>
            <a:off x="660000" y="554775"/>
            <a:ext cx="5296500" cy="67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Requisitos No Funcionales</a:t>
            </a:r>
            <a:endParaRPr/>
          </a:p>
        </p:txBody>
      </p:sp>
      <p:sp>
        <p:nvSpPr>
          <p:cNvPr id="1019" name="Google Shape;1019;p44"/>
          <p:cNvSpPr/>
          <p:nvPr/>
        </p:nvSpPr>
        <p:spPr>
          <a:xfrm>
            <a:off x="1019175" y="1838325"/>
            <a:ext cx="1562100" cy="1562100"/>
          </a:xfrm>
          <a:prstGeom prst="ellipse">
            <a:avLst/>
          </a:pr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4"/>
          <p:cNvSpPr/>
          <p:nvPr/>
        </p:nvSpPr>
        <p:spPr>
          <a:xfrm>
            <a:off x="3578213" y="2634450"/>
            <a:ext cx="2009700" cy="2009700"/>
          </a:xfrm>
          <a:prstGeom prst="ellipse">
            <a:avLst/>
          </a:pr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4"/>
          <p:cNvSpPr/>
          <p:nvPr/>
        </p:nvSpPr>
        <p:spPr>
          <a:xfrm>
            <a:off x="6572250" y="2057400"/>
            <a:ext cx="1419300" cy="1419300"/>
          </a:xfrm>
          <a:prstGeom prst="ellipse">
            <a:avLst/>
          </a:pr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2" name="Google Shape;1022;p44"/>
          <p:cNvCxnSpPr/>
          <p:nvPr/>
        </p:nvCxnSpPr>
        <p:spPr>
          <a:xfrm>
            <a:off x="2343150" y="2971800"/>
            <a:ext cx="1600200" cy="504900"/>
          </a:xfrm>
          <a:prstGeom prst="straightConnector1">
            <a:avLst/>
          </a:prstGeom>
          <a:noFill/>
          <a:ln w="28575" cap="flat" cmpd="sng">
            <a:solidFill>
              <a:srgbClr val="48FFD5"/>
            </a:solidFill>
            <a:prstDash val="solid"/>
            <a:round/>
            <a:headEnd type="none" w="med" len="med"/>
            <a:tailEnd type="none" w="med" len="med"/>
          </a:ln>
        </p:spPr>
      </p:cxnSp>
      <p:cxnSp>
        <p:nvCxnSpPr>
          <p:cNvPr id="1023" name="Google Shape;1023;p44"/>
          <p:cNvCxnSpPr/>
          <p:nvPr/>
        </p:nvCxnSpPr>
        <p:spPr>
          <a:xfrm rot="10800000" flipH="1">
            <a:off x="5019675" y="2634450"/>
            <a:ext cx="1790700" cy="1080300"/>
          </a:xfrm>
          <a:prstGeom prst="straightConnector1">
            <a:avLst/>
          </a:prstGeom>
          <a:noFill/>
          <a:ln w="28575" cap="flat" cmpd="sng">
            <a:solidFill>
              <a:srgbClr val="48FFD5"/>
            </a:solidFill>
            <a:prstDash val="solid"/>
            <a:round/>
            <a:headEnd type="none" w="med" len="med"/>
            <a:tailEnd type="none" w="med" len="med"/>
          </a:ln>
        </p:spPr>
      </p:cxnSp>
      <p:cxnSp>
        <p:nvCxnSpPr>
          <p:cNvPr id="1024" name="Google Shape;1024;p44"/>
          <p:cNvCxnSpPr/>
          <p:nvPr/>
        </p:nvCxnSpPr>
        <p:spPr>
          <a:xfrm flipH="1">
            <a:off x="-600225" y="2543175"/>
            <a:ext cx="1886100" cy="714300"/>
          </a:xfrm>
          <a:prstGeom prst="straightConnector1">
            <a:avLst/>
          </a:prstGeom>
          <a:noFill/>
          <a:ln w="28575" cap="flat" cmpd="sng">
            <a:solidFill>
              <a:srgbClr val="48FFD5"/>
            </a:solidFill>
            <a:prstDash val="solid"/>
            <a:round/>
            <a:headEnd type="none" w="med" len="med"/>
            <a:tailEnd type="none" w="med" len="med"/>
          </a:ln>
        </p:spPr>
      </p:cxnSp>
      <p:cxnSp>
        <p:nvCxnSpPr>
          <p:cNvPr id="1025" name="Google Shape;1025;p44"/>
          <p:cNvCxnSpPr/>
          <p:nvPr/>
        </p:nvCxnSpPr>
        <p:spPr>
          <a:xfrm rot="10800000">
            <a:off x="7638600" y="2714625"/>
            <a:ext cx="1734000" cy="1181100"/>
          </a:xfrm>
          <a:prstGeom prst="straightConnector1">
            <a:avLst/>
          </a:prstGeom>
          <a:noFill/>
          <a:ln w="28575" cap="flat" cmpd="sng">
            <a:solidFill>
              <a:srgbClr val="48FFD5"/>
            </a:solidFill>
            <a:prstDash val="solid"/>
            <a:round/>
            <a:headEnd type="none" w="med" len="med"/>
            <a:tailEnd type="none" w="med" len="med"/>
          </a:ln>
        </p:spPr>
      </p:cxnSp>
      <p:grpSp>
        <p:nvGrpSpPr>
          <p:cNvPr id="1026" name="Google Shape;1026;p44"/>
          <p:cNvGrpSpPr/>
          <p:nvPr/>
        </p:nvGrpSpPr>
        <p:grpSpPr>
          <a:xfrm>
            <a:off x="4205904" y="2975533"/>
            <a:ext cx="754327" cy="497437"/>
            <a:chOff x="2504975" y="1971250"/>
            <a:chExt cx="2053150" cy="1626675"/>
          </a:xfrm>
        </p:grpSpPr>
        <p:sp>
          <p:nvSpPr>
            <p:cNvPr id="1027" name="Google Shape;1027;p44"/>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4"/>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4"/>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4"/>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4"/>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4"/>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4"/>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4"/>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4"/>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4"/>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4"/>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4"/>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4"/>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4"/>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4"/>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 name="Google Shape;1042;p44"/>
          <p:cNvSpPr/>
          <p:nvPr/>
        </p:nvSpPr>
        <p:spPr>
          <a:xfrm>
            <a:off x="1482550" y="2161648"/>
            <a:ext cx="535680"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 name="Google Shape;1043;p44"/>
          <p:cNvGrpSpPr/>
          <p:nvPr/>
        </p:nvGrpSpPr>
        <p:grpSpPr>
          <a:xfrm>
            <a:off x="6985490" y="2217151"/>
            <a:ext cx="579334" cy="649968"/>
            <a:chOff x="4987050" y="879605"/>
            <a:chExt cx="2324774" cy="2608220"/>
          </a:xfrm>
        </p:grpSpPr>
        <p:sp>
          <p:nvSpPr>
            <p:cNvPr id="1044" name="Google Shape;1044;p44"/>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4"/>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4"/>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4"/>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4"/>
            <p:cNvSpPr/>
            <p:nvPr/>
          </p:nvSpPr>
          <p:spPr>
            <a:xfrm>
              <a:off x="5162302" y="879605"/>
              <a:ext cx="2149522" cy="1996268"/>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 name="Google Shape;1049;p44"/>
          <p:cNvSpPr txBox="1">
            <a:spLocks noGrp="1"/>
          </p:cNvSpPr>
          <p:nvPr>
            <p:ph type="ctrTitle" idx="4294967295"/>
          </p:nvPr>
        </p:nvSpPr>
        <p:spPr>
          <a:xfrm>
            <a:off x="3545075" y="3797638"/>
            <a:ext cx="2076000" cy="40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400">
                <a:solidFill>
                  <a:srgbClr val="0E2A47"/>
                </a:solidFill>
              </a:rPr>
              <a:t>RNF002</a:t>
            </a:r>
            <a:endParaRPr sz="1400">
              <a:solidFill>
                <a:srgbClr val="0E2A47"/>
              </a:solidFill>
            </a:endParaRPr>
          </a:p>
        </p:txBody>
      </p:sp>
      <p:sp>
        <p:nvSpPr>
          <p:cNvPr id="1050" name="Google Shape;1050;p44"/>
          <p:cNvSpPr txBox="1">
            <a:spLocks noGrp="1"/>
          </p:cNvSpPr>
          <p:nvPr>
            <p:ph type="ctrTitle" idx="4294967295"/>
          </p:nvPr>
        </p:nvSpPr>
        <p:spPr>
          <a:xfrm>
            <a:off x="762225" y="2773563"/>
            <a:ext cx="2076000" cy="40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RNF001</a:t>
            </a:r>
            <a:endParaRPr sz="1400">
              <a:solidFill>
                <a:srgbClr val="0E2A47"/>
              </a:solidFill>
            </a:endParaRPr>
          </a:p>
        </p:txBody>
      </p:sp>
      <p:sp>
        <p:nvSpPr>
          <p:cNvPr id="1051" name="Google Shape;1051;p44"/>
          <p:cNvSpPr txBox="1">
            <a:spLocks noGrp="1"/>
          </p:cNvSpPr>
          <p:nvPr>
            <p:ph type="ctrTitle" idx="4294967295"/>
          </p:nvPr>
        </p:nvSpPr>
        <p:spPr>
          <a:xfrm>
            <a:off x="6327913" y="2906913"/>
            <a:ext cx="2076000" cy="40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400">
                <a:solidFill>
                  <a:srgbClr val="0E2A47"/>
                </a:solidFill>
              </a:rPr>
              <a:t>RNF003</a:t>
            </a:r>
            <a:endParaRPr sz="1400">
              <a:solidFill>
                <a:srgbClr val="0E2A47"/>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4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1EFFC1"/>
                </a:solidFill>
              </a:rPr>
              <a:t>Requisito No-Funcional “RNF001”</a:t>
            </a:r>
            <a:endParaRPr>
              <a:solidFill>
                <a:srgbClr val="1EFFC1"/>
              </a:solidFill>
            </a:endParaRPr>
          </a:p>
        </p:txBody>
      </p:sp>
      <p:grpSp>
        <p:nvGrpSpPr>
          <p:cNvPr id="1057" name="Google Shape;1057;p45"/>
          <p:cNvGrpSpPr/>
          <p:nvPr/>
        </p:nvGrpSpPr>
        <p:grpSpPr>
          <a:xfrm>
            <a:off x="5774702" y="2894140"/>
            <a:ext cx="1465052" cy="1514866"/>
            <a:chOff x="-44528075" y="1982825"/>
            <a:chExt cx="300900" cy="301700"/>
          </a:xfrm>
        </p:grpSpPr>
        <p:sp>
          <p:nvSpPr>
            <p:cNvPr id="1058" name="Google Shape;1058;p45"/>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5"/>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5"/>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5"/>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5"/>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5"/>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5"/>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45"/>
          <p:cNvSpPr/>
          <p:nvPr/>
        </p:nvSpPr>
        <p:spPr>
          <a:xfrm>
            <a:off x="1844527" y="1455490"/>
            <a:ext cx="1465052" cy="1514866"/>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6" name="Google Shape;1066;p45"/>
          <p:cNvPicPr preferRelativeResize="0"/>
          <p:nvPr/>
        </p:nvPicPr>
        <p:blipFill rotWithShape="1">
          <a:blip r:embed="rId3">
            <a:alphaModFix/>
          </a:blip>
          <a:srcRect l="4159" t="1771" r="3606" b="3504"/>
          <a:stretch/>
        </p:blipFill>
        <p:spPr>
          <a:xfrm>
            <a:off x="230496" y="172550"/>
            <a:ext cx="1043379" cy="1157550"/>
          </a:xfrm>
          <a:prstGeom prst="rect">
            <a:avLst/>
          </a:prstGeom>
          <a:noFill/>
          <a:ln>
            <a:noFill/>
          </a:ln>
        </p:spPr>
      </p:pic>
      <p:grpSp>
        <p:nvGrpSpPr>
          <p:cNvPr id="1067" name="Google Shape;1067;p45"/>
          <p:cNvGrpSpPr/>
          <p:nvPr/>
        </p:nvGrpSpPr>
        <p:grpSpPr>
          <a:xfrm>
            <a:off x="8489556" y="4453140"/>
            <a:ext cx="434329" cy="482379"/>
            <a:chOff x="3860250" y="1427025"/>
            <a:chExt cx="487900" cy="483200"/>
          </a:xfrm>
        </p:grpSpPr>
        <p:sp>
          <p:nvSpPr>
            <p:cNvPr id="1068" name="Google Shape;1068;p45"/>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9" name="Google Shape;1069;p45"/>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0" name="Google Shape;1070;p45"/>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1071" name="Google Shape;1071;p45"/>
          <p:cNvPicPr preferRelativeResize="0"/>
          <p:nvPr/>
        </p:nvPicPr>
        <p:blipFill rotWithShape="1">
          <a:blip r:embed="rId4">
            <a:alphaModFix/>
          </a:blip>
          <a:srcRect l="26167" t="45658" r="31640" b="31359"/>
          <a:stretch/>
        </p:blipFill>
        <p:spPr>
          <a:xfrm>
            <a:off x="2218400" y="1777725"/>
            <a:ext cx="4682976" cy="23325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4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1EFFC1"/>
                </a:solidFill>
              </a:rPr>
              <a:t>Requisito No-Funcional “RNF002”</a:t>
            </a:r>
            <a:endParaRPr>
              <a:solidFill>
                <a:srgbClr val="1EFFC1"/>
              </a:solidFill>
            </a:endParaRPr>
          </a:p>
        </p:txBody>
      </p:sp>
      <p:grpSp>
        <p:nvGrpSpPr>
          <p:cNvPr id="1077" name="Google Shape;1077;p46"/>
          <p:cNvGrpSpPr/>
          <p:nvPr/>
        </p:nvGrpSpPr>
        <p:grpSpPr>
          <a:xfrm>
            <a:off x="5774702" y="2894140"/>
            <a:ext cx="1465052" cy="1514866"/>
            <a:chOff x="-44528075" y="1982825"/>
            <a:chExt cx="300900" cy="301700"/>
          </a:xfrm>
        </p:grpSpPr>
        <p:sp>
          <p:nvSpPr>
            <p:cNvPr id="1078" name="Google Shape;1078;p46"/>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6"/>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6"/>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6"/>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6"/>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6"/>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6"/>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5" name="Google Shape;1085;p46"/>
          <p:cNvSpPr/>
          <p:nvPr/>
        </p:nvSpPr>
        <p:spPr>
          <a:xfrm>
            <a:off x="1844527" y="1455490"/>
            <a:ext cx="1465052" cy="1514866"/>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6" name="Google Shape;1086;p46"/>
          <p:cNvPicPr preferRelativeResize="0"/>
          <p:nvPr/>
        </p:nvPicPr>
        <p:blipFill rotWithShape="1">
          <a:blip r:embed="rId3">
            <a:alphaModFix/>
          </a:blip>
          <a:srcRect l="4159" t="1771" r="3606" b="3504"/>
          <a:stretch/>
        </p:blipFill>
        <p:spPr>
          <a:xfrm>
            <a:off x="230496" y="172550"/>
            <a:ext cx="1043379" cy="1157550"/>
          </a:xfrm>
          <a:prstGeom prst="rect">
            <a:avLst/>
          </a:prstGeom>
          <a:noFill/>
          <a:ln>
            <a:noFill/>
          </a:ln>
        </p:spPr>
      </p:pic>
      <p:grpSp>
        <p:nvGrpSpPr>
          <p:cNvPr id="1087" name="Google Shape;1087;p46"/>
          <p:cNvGrpSpPr/>
          <p:nvPr/>
        </p:nvGrpSpPr>
        <p:grpSpPr>
          <a:xfrm>
            <a:off x="8489556" y="4453140"/>
            <a:ext cx="434329" cy="482379"/>
            <a:chOff x="3860250" y="1427025"/>
            <a:chExt cx="487900" cy="483200"/>
          </a:xfrm>
        </p:grpSpPr>
        <p:sp>
          <p:nvSpPr>
            <p:cNvPr id="1088" name="Google Shape;1088;p46"/>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89" name="Google Shape;1089;p46"/>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0" name="Google Shape;1090;p46"/>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1091" name="Google Shape;1091;p46"/>
          <p:cNvPicPr preferRelativeResize="0"/>
          <p:nvPr/>
        </p:nvPicPr>
        <p:blipFill rotWithShape="1">
          <a:blip r:embed="rId4">
            <a:alphaModFix/>
          </a:blip>
          <a:srcRect l="28403" t="43565" r="33301" b="36073"/>
          <a:stretch/>
        </p:blipFill>
        <p:spPr>
          <a:xfrm>
            <a:off x="2199350" y="1824225"/>
            <a:ext cx="4714874" cy="22478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4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1EFFC1"/>
                </a:solidFill>
              </a:rPr>
              <a:t>Requisito No-Funcional “RNF003”</a:t>
            </a:r>
            <a:endParaRPr>
              <a:solidFill>
                <a:srgbClr val="1EFFC1"/>
              </a:solidFill>
            </a:endParaRPr>
          </a:p>
        </p:txBody>
      </p:sp>
      <p:grpSp>
        <p:nvGrpSpPr>
          <p:cNvPr id="1097" name="Google Shape;1097;p47"/>
          <p:cNvGrpSpPr/>
          <p:nvPr/>
        </p:nvGrpSpPr>
        <p:grpSpPr>
          <a:xfrm>
            <a:off x="5774702" y="2894140"/>
            <a:ext cx="1465052" cy="1514866"/>
            <a:chOff x="-44528075" y="1982825"/>
            <a:chExt cx="300900" cy="301700"/>
          </a:xfrm>
        </p:grpSpPr>
        <p:sp>
          <p:nvSpPr>
            <p:cNvPr id="1098" name="Google Shape;1098;p47"/>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7"/>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7"/>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7"/>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7"/>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7"/>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7"/>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5" name="Google Shape;1105;p47"/>
          <p:cNvSpPr/>
          <p:nvPr/>
        </p:nvSpPr>
        <p:spPr>
          <a:xfrm>
            <a:off x="1844527" y="1455490"/>
            <a:ext cx="1465052" cy="1514866"/>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6" name="Google Shape;1106;p47"/>
          <p:cNvPicPr preferRelativeResize="0"/>
          <p:nvPr/>
        </p:nvPicPr>
        <p:blipFill rotWithShape="1">
          <a:blip r:embed="rId3">
            <a:alphaModFix/>
          </a:blip>
          <a:srcRect l="4159" t="1771" r="3606" b="3504"/>
          <a:stretch/>
        </p:blipFill>
        <p:spPr>
          <a:xfrm>
            <a:off x="230496" y="172550"/>
            <a:ext cx="1043379" cy="1157550"/>
          </a:xfrm>
          <a:prstGeom prst="rect">
            <a:avLst/>
          </a:prstGeom>
          <a:noFill/>
          <a:ln>
            <a:noFill/>
          </a:ln>
        </p:spPr>
      </p:pic>
      <p:grpSp>
        <p:nvGrpSpPr>
          <p:cNvPr id="1107" name="Google Shape;1107;p47"/>
          <p:cNvGrpSpPr/>
          <p:nvPr/>
        </p:nvGrpSpPr>
        <p:grpSpPr>
          <a:xfrm>
            <a:off x="8489556" y="4453140"/>
            <a:ext cx="434329" cy="482379"/>
            <a:chOff x="3860250" y="1427025"/>
            <a:chExt cx="487900" cy="483200"/>
          </a:xfrm>
        </p:grpSpPr>
        <p:sp>
          <p:nvSpPr>
            <p:cNvPr id="1108" name="Google Shape;1108;p47"/>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9" name="Google Shape;1109;p47"/>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0" name="Google Shape;1110;p47"/>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1111" name="Google Shape;1111;p47"/>
          <p:cNvPicPr preferRelativeResize="0"/>
          <p:nvPr/>
        </p:nvPicPr>
        <p:blipFill rotWithShape="1">
          <a:blip r:embed="rId4">
            <a:alphaModFix/>
          </a:blip>
          <a:srcRect l="20911" t="41383" r="22079" b="29037"/>
          <a:stretch/>
        </p:blipFill>
        <p:spPr>
          <a:xfrm>
            <a:off x="2208875" y="1824225"/>
            <a:ext cx="4680774" cy="22288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4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1EFFC1"/>
                </a:solidFill>
              </a:rPr>
              <a:t>DIAGRAMA DE CASOS DE USO</a:t>
            </a:r>
            <a:endParaRPr>
              <a:solidFill>
                <a:srgbClr val="1EFFC1"/>
              </a:solidFill>
            </a:endParaRPr>
          </a:p>
        </p:txBody>
      </p:sp>
      <p:sp>
        <p:nvSpPr>
          <p:cNvPr id="1117" name="Google Shape;1117;p48"/>
          <p:cNvSpPr/>
          <p:nvPr/>
        </p:nvSpPr>
        <p:spPr>
          <a:xfrm>
            <a:off x="5042550" y="2625746"/>
            <a:ext cx="3512880" cy="861254"/>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8"/>
          <p:cNvSpPr/>
          <p:nvPr/>
        </p:nvSpPr>
        <p:spPr>
          <a:xfrm>
            <a:off x="5383577" y="2707198"/>
            <a:ext cx="487646" cy="69929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8"/>
          <p:cNvSpPr/>
          <p:nvPr/>
        </p:nvSpPr>
        <p:spPr>
          <a:xfrm>
            <a:off x="5581212" y="2650144"/>
            <a:ext cx="92404" cy="63513"/>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8"/>
          <p:cNvSpPr/>
          <p:nvPr/>
        </p:nvSpPr>
        <p:spPr>
          <a:xfrm>
            <a:off x="5577361" y="1915000"/>
            <a:ext cx="100105" cy="143539"/>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8"/>
          <p:cNvSpPr/>
          <p:nvPr/>
        </p:nvSpPr>
        <p:spPr>
          <a:xfrm>
            <a:off x="5599187" y="1946279"/>
            <a:ext cx="56468" cy="80979"/>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8"/>
          <p:cNvSpPr/>
          <p:nvPr/>
        </p:nvSpPr>
        <p:spPr>
          <a:xfrm>
            <a:off x="5627412" y="2047492"/>
            <a:ext cx="12" cy="682729"/>
          </a:xfrm>
          <a:custGeom>
            <a:avLst/>
            <a:gdLst/>
            <a:ahLst/>
            <a:cxnLst/>
            <a:rect l="l" t="t" r="r" b="b"/>
            <a:pathLst>
              <a:path w="1" h="38698" fill="none" extrusionOk="0">
                <a:moveTo>
                  <a:pt x="1" y="38698"/>
                </a:moveTo>
                <a:lnTo>
                  <a:pt x="1" y="0"/>
                </a:lnTo>
              </a:path>
            </a:pathLst>
          </a:custGeom>
          <a:solidFill>
            <a:srgbClr val="48FFD5"/>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8"/>
          <p:cNvSpPr/>
          <p:nvPr/>
        </p:nvSpPr>
        <p:spPr>
          <a:xfrm>
            <a:off x="5449673" y="2801954"/>
            <a:ext cx="354829" cy="508845"/>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8"/>
          <p:cNvSpPr/>
          <p:nvPr/>
        </p:nvSpPr>
        <p:spPr>
          <a:xfrm>
            <a:off x="5449673" y="2801954"/>
            <a:ext cx="354829" cy="508845"/>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5" name="Google Shape;1125;p48"/>
          <p:cNvGrpSpPr/>
          <p:nvPr/>
        </p:nvGrpSpPr>
        <p:grpSpPr>
          <a:xfrm>
            <a:off x="5536335" y="2895128"/>
            <a:ext cx="181605" cy="325749"/>
            <a:chOff x="2905736" y="2888729"/>
            <a:chExt cx="235606" cy="294716"/>
          </a:xfrm>
        </p:grpSpPr>
        <p:sp>
          <p:nvSpPr>
            <p:cNvPr id="1126" name="Google Shape;1126;p48"/>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8"/>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8"/>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8"/>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0" name="Google Shape;1130;p48"/>
          <p:cNvSpPr/>
          <p:nvPr/>
        </p:nvSpPr>
        <p:spPr>
          <a:xfrm>
            <a:off x="7175159" y="1915000"/>
            <a:ext cx="100745" cy="143539"/>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8"/>
          <p:cNvSpPr/>
          <p:nvPr/>
        </p:nvSpPr>
        <p:spPr>
          <a:xfrm>
            <a:off x="6981375" y="2707198"/>
            <a:ext cx="488286" cy="69929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8"/>
          <p:cNvSpPr/>
          <p:nvPr/>
        </p:nvSpPr>
        <p:spPr>
          <a:xfrm>
            <a:off x="7179010" y="2650144"/>
            <a:ext cx="93044" cy="63513"/>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8"/>
          <p:cNvSpPr/>
          <p:nvPr/>
        </p:nvSpPr>
        <p:spPr>
          <a:xfrm>
            <a:off x="7225850" y="1986750"/>
            <a:ext cx="12" cy="762809"/>
          </a:xfrm>
          <a:custGeom>
            <a:avLst/>
            <a:gdLst/>
            <a:ahLst/>
            <a:cxnLst/>
            <a:rect l="l" t="t" r="r" b="b"/>
            <a:pathLst>
              <a:path w="1" h="43237" fill="none" extrusionOk="0">
                <a:moveTo>
                  <a:pt x="1" y="43236"/>
                </a:moveTo>
                <a:lnTo>
                  <a:pt x="1" y="1"/>
                </a:lnTo>
              </a:path>
            </a:pathLst>
          </a:custGeom>
          <a:solidFill>
            <a:srgbClr val="48FFD5"/>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8"/>
          <p:cNvSpPr/>
          <p:nvPr/>
        </p:nvSpPr>
        <p:spPr>
          <a:xfrm>
            <a:off x="7197613" y="1946279"/>
            <a:ext cx="55841" cy="80062"/>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8"/>
          <p:cNvSpPr/>
          <p:nvPr/>
        </p:nvSpPr>
        <p:spPr>
          <a:xfrm>
            <a:off x="7048111" y="2801954"/>
            <a:ext cx="354829" cy="508845"/>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8"/>
          <p:cNvSpPr/>
          <p:nvPr/>
        </p:nvSpPr>
        <p:spPr>
          <a:xfrm>
            <a:off x="7048111" y="2801954"/>
            <a:ext cx="354829" cy="508845"/>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8"/>
          <p:cNvSpPr/>
          <p:nvPr/>
        </p:nvSpPr>
        <p:spPr>
          <a:xfrm>
            <a:off x="6376266" y="4054204"/>
            <a:ext cx="100105" cy="144474"/>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8"/>
          <p:cNvSpPr/>
          <p:nvPr/>
        </p:nvSpPr>
        <p:spPr>
          <a:xfrm>
            <a:off x="6182470" y="2707198"/>
            <a:ext cx="487646" cy="69929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8"/>
          <p:cNvSpPr/>
          <p:nvPr/>
        </p:nvSpPr>
        <p:spPr>
          <a:xfrm>
            <a:off x="6378825" y="3399102"/>
            <a:ext cx="92416" cy="63513"/>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8"/>
          <p:cNvSpPr/>
          <p:nvPr/>
        </p:nvSpPr>
        <p:spPr>
          <a:xfrm>
            <a:off x="6426317" y="3294202"/>
            <a:ext cx="12" cy="831809"/>
          </a:xfrm>
          <a:custGeom>
            <a:avLst/>
            <a:gdLst/>
            <a:ahLst/>
            <a:cxnLst/>
            <a:rect l="l" t="t" r="r" b="b"/>
            <a:pathLst>
              <a:path w="1" h="47148" fill="none" extrusionOk="0">
                <a:moveTo>
                  <a:pt x="0" y="47148"/>
                </a:moveTo>
                <a:lnTo>
                  <a:pt x="0" y="1"/>
                </a:lnTo>
              </a:path>
            </a:pathLst>
          </a:custGeom>
          <a:solidFill>
            <a:srgbClr val="48FFD5"/>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8"/>
          <p:cNvSpPr/>
          <p:nvPr/>
        </p:nvSpPr>
        <p:spPr>
          <a:xfrm>
            <a:off x="6398720" y="4086418"/>
            <a:ext cx="55841" cy="80062"/>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8"/>
          <p:cNvSpPr/>
          <p:nvPr/>
        </p:nvSpPr>
        <p:spPr>
          <a:xfrm>
            <a:off x="6249205" y="2801954"/>
            <a:ext cx="354829" cy="508845"/>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8"/>
          <p:cNvSpPr/>
          <p:nvPr/>
        </p:nvSpPr>
        <p:spPr>
          <a:xfrm>
            <a:off x="6249205" y="2801954"/>
            <a:ext cx="354829" cy="508845"/>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8"/>
          <p:cNvSpPr/>
          <p:nvPr/>
        </p:nvSpPr>
        <p:spPr>
          <a:xfrm>
            <a:off x="7974052" y="4054204"/>
            <a:ext cx="100757" cy="144474"/>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8"/>
          <p:cNvSpPr/>
          <p:nvPr/>
        </p:nvSpPr>
        <p:spPr>
          <a:xfrm>
            <a:off x="7780268" y="2707198"/>
            <a:ext cx="488286" cy="69929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p:nvPr/>
        </p:nvSpPr>
        <p:spPr>
          <a:xfrm>
            <a:off x="7977263" y="3399102"/>
            <a:ext cx="92404" cy="63513"/>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8024755" y="3196677"/>
            <a:ext cx="12" cy="929336"/>
          </a:xfrm>
          <a:custGeom>
            <a:avLst/>
            <a:gdLst/>
            <a:ahLst/>
            <a:cxnLst/>
            <a:rect l="l" t="t" r="r" b="b"/>
            <a:pathLst>
              <a:path w="1" h="52676" fill="none" extrusionOk="0">
                <a:moveTo>
                  <a:pt x="0" y="52676"/>
                </a:moveTo>
                <a:lnTo>
                  <a:pt x="0" y="1"/>
                </a:lnTo>
              </a:path>
            </a:pathLst>
          </a:custGeom>
          <a:solidFill>
            <a:srgbClr val="48FFD5"/>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8"/>
          <p:cNvSpPr/>
          <p:nvPr/>
        </p:nvSpPr>
        <p:spPr>
          <a:xfrm>
            <a:off x="7996518" y="4085483"/>
            <a:ext cx="55829" cy="80079"/>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8"/>
          <p:cNvSpPr/>
          <p:nvPr/>
        </p:nvSpPr>
        <p:spPr>
          <a:xfrm>
            <a:off x="7847004" y="2801954"/>
            <a:ext cx="354829" cy="508845"/>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8"/>
          <p:cNvSpPr/>
          <p:nvPr/>
        </p:nvSpPr>
        <p:spPr>
          <a:xfrm>
            <a:off x="7847004" y="2801954"/>
            <a:ext cx="354829" cy="508845"/>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1" name="Google Shape;1151;p48"/>
          <p:cNvGrpSpPr/>
          <p:nvPr/>
        </p:nvGrpSpPr>
        <p:grpSpPr>
          <a:xfrm>
            <a:off x="7139362" y="2910048"/>
            <a:ext cx="171283" cy="262870"/>
            <a:chOff x="5029650" y="894850"/>
            <a:chExt cx="1559950" cy="1670075"/>
          </a:xfrm>
        </p:grpSpPr>
        <p:sp>
          <p:nvSpPr>
            <p:cNvPr id="1152" name="Google Shape;1152;p48"/>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8"/>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8"/>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8"/>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 name="Google Shape;1156;p48"/>
          <p:cNvGrpSpPr/>
          <p:nvPr/>
        </p:nvGrpSpPr>
        <p:grpSpPr>
          <a:xfrm>
            <a:off x="7948319" y="2922522"/>
            <a:ext cx="151047" cy="268657"/>
            <a:chOff x="736175" y="1051000"/>
            <a:chExt cx="1678300" cy="2081000"/>
          </a:xfrm>
        </p:grpSpPr>
        <p:sp>
          <p:nvSpPr>
            <p:cNvPr id="1157" name="Google Shape;1157;p48"/>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8"/>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8"/>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8"/>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8"/>
          <p:cNvGrpSpPr/>
          <p:nvPr/>
        </p:nvGrpSpPr>
        <p:grpSpPr>
          <a:xfrm>
            <a:off x="6364000" y="2931350"/>
            <a:ext cx="123802" cy="250364"/>
            <a:chOff x="2790850" y="955650"/>
            <a:chExt cx="1984000" cy="2791125"/>
          </a:xfrm>
        </p:grpSpPr>
        <p:sp>
          <p:nvSpPr>
            <p:cNvPr id="1162" name="Google Shape;1162;p48"/>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8"/>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4" name="Google Shape;1164;p48"/>
          <p:cNvSpPr txBox="1"/>
          <p:nvPr/>
        </p:nvSpPr>
        <p:spPr>
          <a:xfrm>
            <a:off x="697250" y="1810700"/>
            <a:ext cx="3720600" cy="28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Light"/>
              <a:ea typeface="Roboto Light"/>
              <a:cs typeface="Roboto Light"/>
              <a:sym typeface="Roboto Light"/>
            </a:endParaRPr>
          </a:p>
        </p:txBody>
      </p:sp>
      <p:sp>
        <p:nvSpPr>
          <p:cNvPr id="1165" name="Google Shape;1165;p48"/>
          <p:cNvSpPr txBox="1"/>
          <p:nvPr/>
        </p:nvSpPr>
        <p:spPr>
          <a:xfrm>
            <a:off x="585025" y="1694450"/>
            <a:ext cx="4006800" cy="27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FFFFFF"/>
                </a:solidFill>
                <a:latin typeface="Roboto"/>
                <a:ea typeface="Roboto"/>
                <a:cs typeface="Roboto"/>
                <a:sym typeface="Roboto"/>
              </a:rPr>
              <a:t>A continuación se mostrará el diagrama donde  evidenciamos los roles, algunos requisitos funcionales con su respectivo caso de uso.</a:t>
            </a:r>
            <a:endParaRPr b="1">
              <a:solidFill>
                <a:srgbClr val="FFFFFF"/>
              </a:solidFill>
              <a:latin typeface="Roboto"/>
              <a:ea typeface="Roboto"/>
              <a:cs typeface="Roboto"/>
              <a:sym typeface="Roboto"/>
            </a:endParaRPr>
          </a:p>
          <a:p>
            <a:pPr marL="0" lvl="0" indent="0" algn="l" rtl="0">
              <a:spcBef>
                <a:spcPts val="0"/>
              </a:spcBef>
              <a:spcAft>
                <a:spcPts val="0"/>
              </a:spcAft>
              <a:buNone/>
            </a:pPr>
            <a:endParaRPr b="1">
              <a:solidFill>
                <a:srgbClr val="FFFFFF"/>
              </a:solidFill>
              <a:latin typeface="Roboto"/>
              <a:ea typeface="Roboto"/>
              <a:cs typeface="Roboto"/>
              <a:sym typeface="Roboto"/>
            </a:endParaRPr>
          </a:p>
          <a:p>
            <a:pPr marL="0" lvl="0" indent="0" algn="l" rtl="0">
              <a:spcBef>
                <a:spcPts val="0"/>
              </a:spcBef>
              <a:spcAft>
                <a:spcPts val="0"/>
              </a:spcAft>
              <a:buNone/>
            </a:pPr>
            <a:r>
              <a:rPr lang="es" b="1">
                <a:solidFill>
                  <a:srgbClr val="FFFFFF"/>
                </a:solidFill>
                <a:latin typeface="Roboto"/>
                <a:ea typeface="Roboto"/>
                <a:cs typeface="Roboto"/>
                <a:sym typeface="Roboto"/>
              </a:rPr>
              <a:t>También se encuentra los respectivos cuadros, los cuales, se especifica la relación de los casos de uso con los respectivos requisitos funcionales de nuestro sistema propuesto.</a:t>
            </a:r>
            <a:endParaRPr b="1">
              <a:solidFill>
                <a:srgbClr val="FFFFFF"/>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2"/>
          <p:cNvSpPr txBox="1">
            <a:spLocks noGrp="1"/>
          </p:cNvSpPr>
          <p:nvPr>
            <p:ph type="ctrTitle"/>
          </p:nvPr>
        </p:nvSpPr>
        <p:spPr>
          <a:xfrm>
            <a:off x="4946300" y="5097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a:t>INTRODUCCIÓN</a:t>
            </a:r>
            <a:endParaRPr sz="3000"/>
          </a:p>
        </p:txBody>
      </p:sp>
      <p:cxnSp>
        <p:nvCxnSpPr>
          <p:cNvPr id="315" name="Google Shape;315;p22"/>
          <p:cNvCxnSpPr/>
          <p:nvPr/>
        </p:nvCxnSpPr>
        <p:spPr>
          <a:xfrm>
            <a:off x="5001375" y="1116300"/>
            <a:ext cx="4448400" cy="0"/>
          </a:xfrm>
          <a:prstGeom prst="straightConnector1">
            <a:avLst/>
          </a:prstGeom>
          <a:noFill/>
          <a:ln w="9525" cap="flat" cmpd="sng">
            <a:solidFill>
              <a:srgbClr val="48FFD5"/>
            </a:solidFill>
            <a:prstDash val="solid"/>
            <a:round/>
            <a:headEnd type="none" w="med" len="med"/>
            <a:tailEnd type="none" w="med" len="med"/>
          </a:ln>
        </p:spPr>
      </p:cxnSp>
      <p:grpSp>
        <p:nvGrpSpPr>
          <p:cNvPr id="316" name="Google Shape;316;p22"/>
          <p:cNvGrpSpPr/>
          <p:nvPr/>
        </p:nvGrpSpPr>
        <p:grpSpPr>
          <a:xfrm>
            <a:off x="6273873" y="3478977"/>
            <a:ext cx="2422063" cy="1664528"/>
            <a:chOff x="160325" y="221250"/>
            <a:chExt cx="7199950" cy="5116900"/>
          </a:xfrm>
        </p:grpSpPr>
        <p:sp>
          <p:nvSpPr>
            <p:cNvPr id="317" name="Google Shape;317;p22"/>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2"/>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2"/>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2"/>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22"/>
          <p:cNvSpPr txBox="1"/>
          <p:nvPr/>
        </p:nvSpPr>
        <p:spPr>
          <a:xfrm>
            <a:off x="965500" y="2062963"/>
            <a:ext cx="4769100" cy="2023500"/>
          </a:xfrm>
          <a:prstGeom prst="rect">
            <a:avLst/>
          </a:prstGeom>
          <a:noFill/>
          <a:ln>
            <a:noFill/>
          </a:ln>
        </p:spPr>
        <p:txBody>
          <a:bodyPr spcFirstLastPara="1" wrap="square" lIns="91425" tIns="91425" rIns="91425" bIns="91425" anchor="t" anchorCtr="0">
            <a:noAutofit/>
          </a:bodyPr>
          <a:lstStyle/>
          <a:p>
            <a:pPr marL="190500" lvl="0" indent="0" algn="l" rtl="0">
              <a:spcBef>
                <a:spcPts val="0"/>
              </a:spcBef>
              <a:spcAft>
                <a:spcPts val="0"/>
              </a:spcAft>
              <a:buClr>
                <a:schemeClr val="dk1"/>
              </a:buClr>
              <a:buSzPts val="1100"/>
              <a:buFont typeface="Arial"/>
              <a:buNone/>
            </a:pPr>
            <a:r>
              <a:rPr lang="es" sz="1600">
                <a:solidFill>
                  <a:srgbClr val="FBFBFB"/>
                </a:solidFill>
                <a:latin typeface="Roboto"/>
                <a:ea typeface="Roboto"/>
                <a:cs typeface="Roboto"/>
                <a:sym typeface="Roboto"/>
              </a:rPr>
              <a:t>Security Innovation plantea crear un sistema de acceso, que sea eficiente y competitivo de modo que este permita generar nuevas oportunidades en cuanto al control y desarrollo de estos. Brindando instrumentos que permitan mantener y proporcionar un estándar reduciendo notoriamente falencias que encontramos diariamente en la mayoría de ingresos a una institución.</a:t>
            </a:r>
            <a:endParaRPr sz="1600">
              <a:solidFill>
                <a:srgbClr val="FBFBFB"/>
              </a:solidFill>
              <a:latin typeface="Roboto"/>
              <a:ea typeface="Roboto"/>
              <a:cs typeface="Roboto"/>
              <a:sym typeface="Roboto"/>
            </a:endParaRPr>
          </a:p>
          <a:p>
            <a:pPr marL="0" lvl="0" indent="0" algn="l" rtl="0">
              <a:spcBef>
                <a:spcPts val="0"/>
              </a:spcBef>
              <a:spcAft>
                <a:spcPts val="0"/>
              </a:spcAft>
              <a:buNone/>
            </a:pPr>
            <a:endParaRPr>
              <a:solidFill>
                <a:srgbClr val="48FFD5"/>
              </a:solidFill>
              <a:latin typeface="Roboto Light"/>
              <a:ea typeface="Roboto Light"/>
              <a:cs typeface="Roboto Light"/>
              <a:sym typeface="Roboto Light"/>
            </a:endParaRPr>
          </a:p>
        </p:txBody>
      </p:sp>
      <p:pic>
        <p:nvPicPr>
          <p:cNvPr id="322" name="Google Shape;322;p22"/>
          <p:cNvPicPr preferRelativeResize="0"/>
          <p:nvPr/>
        </p:nvPicPr>
        <p:blipFill rotWithShape="1">
          <a:blip r:embed="rId3">
            <a:alphaModFix/>
          </a:blip>
          <a:srcRect l="4159" t="1771" r="3606" b="3504"/>
          <a:stretch/>
        </p:blipFill>
        <p:spPr>
          <a:xfrm>
            <a:off x="230496" y="172550"/>
            <a:ext cx="1043379" cy="1157550"/>
          </a:xfrm>
          <a:prstGeom prst="rect">
            <a:avLst/>
          </a:prstGeom>
          <a:noFill/>
          <a:ln>
            <a:noFill/>
          </a:ln>
        </p:spPr>
      </p:pic>
      <p:sp>
        <p:nvSpPr>
          <p:cNvPr id="323" name="Google Shape;323;p22"/>
          <p:cNvSpPr/>
          <p:nvPr/>
        </p:nvSpPr>
        <p:spPr>
          <a:xfrm>
            <a:off x="5402206" y="1887272"/>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2"/>
          <p:cNvSpPr/>
          <p:nvPr/>
        </p:nvSpPr>
        <p:spPr>
          <a:xfrm>
            <a:off x="5849472" y="2600236"/>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2"/>
          <p:cNvSpPr/>
          <p:nvPr/>
        </p:nvSpPr>
        <p:spPr>
          <a:xfrm>
            <a:off x="5545360" y="1958297"/>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p:nvPr/>
        </p:nvSpPr>
        <p:spPr>
          <a:xfrm>
            <a:off x="5001369" y="1768953"/>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a:off x="5883185" y="2448731"/>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a:off x="5265722" y="1843145"/>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2"/>
          <p:cNvSpPr/>
          <p:nvPr/>
        </p:nvSpPr>
        <p:spPr>
          <a:xfrm>
            <a:off x="5833948" y="2302938"/>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49"/>
          <p:cNvSpPr txBox="1">
            <a:spLocks noGrp="1"/>
          </p:cNvSpPr>
          <p:nvPr>
            <p:ph type="ctrTitle" idx="6"/>
          </p:nvPr>
        </p:nvSpPr>
        <p:spPr>
          <a:xfrm>
            <a:off x="311700" y="4393075"/>
            <a:ext cx="3664800" cy="71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600" u="sng">
                <a:solidFill>
                  <a:schemeClr val="hlink"/>
                </a:solidFill>
                <a:hlinkClick r:id="rId3"/>
              </a:rPr>
              <a:t>https://drive.google.com/file/d/1NAESLxquDiPlY0y5zKqdDVzV5gBhw9Ez/view?usp=sharing</a:t>
            </a:r>
            <a:endParaRPr sz="1600" u="sng">
              <a:solidFill>
                <a:srgbClr val="48FFD5"/>
              </a:solidFill>
            </a:endParaRPr>
          </a:p>
        </p:txBody>
      </p:sp>
      <p:cxnSp>
        <p:nvCxnSpPr>
          <p:cNvPr id="1171" name="Google Shape;1171;p49"/>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1172" name="Google Shape;1172;p49"/>
          <p:cNvPicPr preferRelativeResize="0"/>
          <p:nvPr/>
        </p:nvPicPr>
        <p:blipFill>
          <a:blip r:embed="rId4">
            <a:alphaModFix/>
          </a:blip>
          <a:stretch>
            <a:fillRect/>
          </a:stretch>
        </p:blipFill>
        <p:spPr>
          <a:xfrm>
            <a:off x="152400" y="152400"/>
            <a:ext cx="8732648" cy="4088276"/>
          </a:xfrm>
          <a:prstGeom prst="rect">
            <a:avLst/>
          </a:prstGeom>
          <a:noFill/>
          <a:ln>
            <a:noFill/>
          </a:ln>
        </p:spPr>
      </p:pic>
      <p:sp>
        <p:nvSpPr>
          <p:cNvPr id="1173" name="Google Shape;1173;p49"/>
          <p:cNvSpPr txBox="1"/>
          <p:nvPr/>
        </p:nvSpPr>
        <p:spPr>
          <a:xfrm>
            <a:off x="5337575" y="4393075"/>
            <a:ext cx="3000000" cy="6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b="1" u="sng">
                <a:solidFill>
                  <a:schemeClr val="hlink"/>
                </a:solidFill>
                <a:hlinkClick r:id="rId5"/>
              </a:rPr>
              <a:t>https://online.visual-paradigm.com/app/diagrams/#G1NAESLxquDiPlY0y5zKqdDVzV5gBhw9Ez</a:t>
            </a:r>
            <a:endParaRPr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77"/>
        <p:cNvGrpSpPr/>
        <p:nvPr/>
      </p:nvGrpSpPr>
      <p:grpSpPr>
        <a:xfrm>
          <a:off x="0" y="0"/>
          <a:ext cx="0" cy="0"/>
          <a:chOff x="0" y="0"/>
          <a:chExt cx="0" cy="0"/>
        </a:xfrm>
      </p:grpSpPr>
      <p:cxnSp>
        <p:nvCxnSpPr>
          <p:cNvPr id="1178" name="Google Shape;1178;p50"/>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graphicFrame>
        <p:nvGraphicFramePr>
          <p:cNvPr id="1179" name="Google Shape;1179;p50"/>
          <p:cNvGraphicFramePr/>
          <p:nvPr/>
        </p:nvGraphicFramePr>
        <p:xfrm>
          <a:off x="2370450" y="1096850"/>
          <a:ext cx="3000000" cy="3000000"/>
        </p:xfrm>
        <a:graphic>
          <a:graphicData uri="http://schemas.openxmlformats.org/drawingml/2006/table">
            <a:tbl>
              <a:tblPr bandRow="1" bandCol="1">
                <a:noFill/>
                <a:tableStyleId>{31F90A47-AF57-48FC-BD22-BBE7D527BA11}</a:tableStyleId>
              </a:tblPr>
              <a:tblGrid>
                <a:gridCol w="1020625">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2857425">
                  <a:extLst>
                    <a:ext uri="{9D8B030D-6E8A-4147-A177-3AD203B41FA5}">
                      <a16:colId xmlns:a16="http://schemas.microsoft.com/office/drawing/2014/main" val="20002"/>
                    </a:ext>
                  </a:extLst>
                </a:gridCol>
              </a:tblGrid>
              <a:tr h="212350">
                <a:tc gridSpan="2">
                  <a:txBody>
                    <a:bodyPr/>
                    <a:lstStyle/>
                    <a:p>
                      <a:pPr marL="11430" lvl="0" indent="0" algn="l" rtl="0">
                        <a:spcBef>
                          <a:spcPts val="135"/>
                        </a:spcBef>
                        <a:spcAft>
                          <a:spcPts val="0"/>
                        </a:spcAft>
                        <a:buNone/>
                      </a:pPr>
                      <a:r>
                        <a:rPr lang="es" sz="1200" b="1">
                          <a:latin typeface="Times New Roman"/>
                          <a:ea typeface="Times New Roman"/>
                          <a:cs typeface="Times New Roman"/>
                          <a:sym typeface="Times New Roman"/>
                        </a:rPr>
                        <a:t># Ref.</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tc hMerge="1">
                  <a:txBody>
                    <a:bodyPr/>
                    <a:lstStyle/>
                    <a:p>
                      <a:endParaRPr lang="es-CO"/>
                    </a:p>
                  </a:txBody>
                  <a:tcPr/>
                </a:tc>
                <a:tc>
                  <a:txBody>
                    <a:bodyPr/>
                    <a:lstStyle/>
                    <a:p>
                      <a:pPr marL="10160" marR="130175" lvl="0" indent="0" algn="l" rtl="0">
                        <a:spcBef>
                          <a:spcPts val="135"/>
                        </a:spcBef>
                        <a:spcAft>
                          <a:spcPts val="0"/>
                        </a:spcAft>
                        <a:buNone/>
                      </a:pPr>
                      <a:r>
                        <a:rPr lang="es" sz="1200">
                          <a:latin typeface="Times New Roman"/>
                          <a:ea typeface="Times New Roman"/>
                          <a:cs typeface="Times New Roman"/>
                          <a:sym typeface="Times New Roman"/>
                        </a:rPr>
                        <a:t>CU01</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extLst>
                  <a:ext uri="{0D108BD9-81ED-4DB2-BD59-A6C34878D82A}">
                    <a16:rowId xmlns:a16="http://schemas.microsoft.com/office/drawing/2014/main" val="10000"/>
                  </a:ext>
                </a:extLst>
              </a:tr>
              <a:tr h="207525">
                <a:tc gridSpan="2">
                  <a:txBody>
                    <a:bodyPr/>
                    <a:lstStyle/>
                    <a:p>
                      <a:pPr marL="11430" lvl="0" indent="0" algn="l" rtl="0">
                        <a:spcBef>
                          <a:spcPts val="35"/>
                        </a:spcBef>
                        <a:spcAft>
                          <a:spcPts val="0"/>
                        </a:spcAft>
                        <a:buNone/>
                      </a:pPr>
                      <a:r>
                        <a:rPr lang="es" sz="1200" b="1">
                          <a:latin typeface="Times New Roman"/>
                          <a:ea typeface="Times New Roman"/>
                          <a:cs typeface="Times New Roman"/>
                          <a:sym typeface="Times New Roman"/>
                        </a:rPr>
                        <a:t>Caso de Uso</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tc hMerge="1">
                  <a:txBody>
                    <a:bodyPr/>
                    <a:lstStyle/>
                    <a:p>
                      <a:endParaRPr lang="es-CO"/>
                    </a:p>
                  </a:txBody>
                  <a:tcPr/>
                </a:tc>
                <a:tc>
                  <a:txBody>
                    <a:bodyPr/>
                    <a:lstStyle/>
                    <a:p>
                      <a:pPr marL="0" marR="207009" lvl="0" indent="0" algn="l" rtl="0">
                        <a:spcBef>
                          <a:spcPts val="35"/>
                        </a:spcBef>
                        <a:spcAft>
                          <a:spcPts val="0"/>
                        </a:spcAft>
                        <a:buNone/>
                      </a:pPr>
                      <a:r>
                        <a:rPr lang="es" sz="1200">
                          <a:latin typeface="Times New Roman"/>
                          <a:ea typeface="Times New Roman"/>
                          <a:cs typeface="Times New Roman"/>
                          <a:sym typeface="Times New Roman"/>
                        </a:rPr>
                        <a:t>Supervision de ingreso </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extLst>
                  <a:ext uri="{0D108BD9-81ED-4DB2-BD59-A6C34878D82A}">
                    <a16:rowId xmlns:a16="http://schemas.microsoft.com/office/drawing/2014/main" val="10001"/>
                  </a:ext>
                </a:extLst>
              </a:tr>
              <a:tr h="179800">
                <a:tc gridSpan="2">
                  <a:txBody>
                    <a:bodyPr/>
                    <a:lstStyle/>
                    <a:p>
                      <a:pPr marL="11430" lvl="0" indent="0" algn="l" rtl="0">
                        <a:spcBef>
                          <a:spcPts val="25"/>
                        </a:spcBef>
                        <a:spcAft>
                          <a:spcPts val="0"/>
                        </a:spcAft>
                        <a:buNone/>
                      </a:pPr>
                      <a:r>
                        <a:rPr lang="es" sz="1200" b="1">
                          <a:latin typeface="Times New Roman"/>
                          <a:ea typeface="Times New Roman"/>
                          <a:cs typeface="Times New Roman"/>
                          <a:sym typeface="Times New Roman"/>
                        </a:rPr>
                        <a:t>Autor</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tc hMerge="1">
                  <a:txBody>
                    <a:bodyPr/>
                    <a:lstStyle/>
                    <a:p>
                      <a:endParaRPr lang="es-CO"/>
                    </a:p>
                  </a:txBody>
                  <a:tcPr/>
                </a:tc>
                <a:tc>
                  <a:txBody>
                    <a:bodyPr/>
                    <a:lstStyle/>
                    <a:p>
                      <a:pPr marL="10160" lvl="0" indent="0" algn="l" rtl="0">
                        <a:spcBef>
                          <a:spcPts val="25"/>
                        </a:spcBef>
                        <a:spcAft>
                          <a:spcPts val="0"/>
                        </a:spcAft>
                        <a:buNone/>
                      </a:pPr>
                      <a:r>
                        <a:rPr lang="es" sz="1200">
                          <a:latin typeface="Times New Roman"/>
                          <a:ea typeface="Times New Roman"/>
                          <a:cs typeface="Times New Roman"/>
                          <a:sym typeface="Times New Roman"/>
                        </a:rPr>
                        <a:t>Andres noreña- vanessa bejarano- juan valero- alejandro ballen </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extLst>
                  <a:ext uri="{0D108BD9-81ED-4DB2-BD59-A6C34878D82A}">
                    <a16:rowId xmlns:a16="http://schemas.microsoft.com/office/drawing/2014/main" val="10002"/>
                  </a:ext>
                </a:extLst>
              </a:tr>
              <a:tr h="179800">
                <a:tc gridSpan="2">
                  <a:txBody>
                    <a:bodyPr/>
                    <a:lstStyle/>
                    <a:p>
                      <a:pPr marL="11430" lvl="0" indent="0" algn="l" rtl="0">
                        <a:spcBef>
                          <a:spcPts val="35"/>
                        </a:spcBef>
                        <a:spcAft>
                          <a:spcPts val="0"/>
                        </a:spcAft>
                        <a:buNone/>
                      </a:pPr>
                      <a:r>
                        <a:rPr lang="es" sz="1200" b="1">
                          <a:latin typeface="Times New Roman"/>
                          <a:ea typeface="Times New Roman"/>
                          <a:cs typeface="Times New Roman"/>
                          <a:sym typeface="Times New Roman"/>
                        </a:rPr>
                        <a:t>Fecha</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tc hMerge="1">
                  <a:txBody>
                    <a:bodyPr/>
                    <a:lstStyle/>
                    <a:p>
                      <a:endParaRPr lang="es-CO"/>
                    </a:p>
                  </a:txBody>
                  <a:tcPr/>
                </a:tc>
                <a:tc>
                  <a:txBody>
                    <a:bodyPr/>
                    <a:lstStyle/>
                    <a:p>
                      <a:pPr marL="10160" lvl="0" indent="0" algn="l" rtl="0">
                        <a:spcBef>
                          <a:spcPts val="35"/>
                        </a:spcBef>
                        <a:spcAft>
                          <a:spcPts val="0"/>
                        </a:spcAft>
                        <a:buNone/>
                      </a:pPr>
                      <a:r>
                        <a:rPr lang="es" sz="1200">
                          <a:latin typeface="Times New Roman"/>
                          <a:ea typeface="Times New Roman"/>
                          <a:cs typeface="Times New Roman"/>
                          <a:sym typeface="Times New Roman"/>
                        </a:rPr>
                        <a:t>12/06/20 </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extLst>
                  <a:ext uri="{0D108BD9-81ED-4DB2-BD59-A6C34878D82A}">
                    <a16:rowId xmlns:a16="http://schemas.microsoft.com/office/drawing/2014/main" val="10003"/>
                  </a:ext>
                </a:extLst>
              </a:tr>
              <a:tr h="285975">
                <a:tc gridSpan="2">
                  <a:txBody>
                    <a:bodyPr/>
                    <a:lstStyle/>
                    <a:p>
                      <a:pPr marL="11430" lvl="0" indent="0" algn="l" rtl="0">
                        <a:spcBef>
                          <a:spcPts val="35"/>
                        </a:spcBef>
                        <a:spcAft>
                          <a:spcPts val="0"/>
                        </a:spcAft>
                        <a:buNone/>
                      </a:pPr>
                      <a:r>
                        <a:rPr lang="es" sz="1200" b="1">
                          <a:latin typeface="Times New Roman"/>
                          <a:ea typeface="Times New Roman"/>
                          <a:cs typeface="Times New Roman"/>
                          <a:sym typeface="Times New Roman"/>
                        </a:rPr>
                        <a:t>Versión</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tc hMerge="1">
                  <a:txBody>
                    <a:bodyPr/>
                    <a:lstStyle/>
                    <a:p>
                      <a:endParaRPr lang="es-CO"/>
                    </a:p>
                  </a:txBody>
                  <a:tcPr/>
                </a:tc>
                <a:tc>
                  <a:txBody>
                    <a:bodyPr/>
                    <a:lstStyle/>
                    <a:p>
                      <a:pPr marL="10160" marR="13970" lvl="0" indent="0" algn="l" rtl="0">
                        <a:spcBef>
                          <a:spcPts val="35"/>
                        </a:spcBef>
                        <a:spcAft>
                          <a:spcPts val="0"/>
                        </a:spcAft>
                        <a:buNone/>
                      </a:pPr>
                      <a:r>
                        <a:rPr lang="es" sz="1200">
                          <a:latin typeface="Times New Roman"/>
                          <a:ea typeface="Times New Roman"/>
                          <a:cs typeface="Times New Roman"/>
                          <a:sym typeface="Times New Roman"/>
                        </a:rPr>
                        <a:t>Versión 1.0</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extLst>
                  <a:ext uri="{0D108BD9-81ED-4DB2-BD59-A6C34878D82A}">
                    <a16:rowId xmlns:a16="http://schemas.microsoft.com/office/drawing/2014/main" val="10004"/>
                  </a:ext>
                </a:extLst>
              </a:tr>
              <a:tr h="206950">
                <a:tc gridSpan="2">
                  <a:txBody>
                    <a:bodyPr/>
                    <a:lstStyle/>
                    <a:p>
                      <a:pPr marL="11430" lvl="0" indent="0" algn="l" rtl="0">
                        <a:spcBef>
                          <a:spcPts val="25"/>
                        </a:spcBef>
                        <a:spcAft>
                          <a:spcPts val="0"/>
                        </a:spcAft>
                        <a:buNone/>
                      </a:pPr>
                      <a:r>
                        <a:rPr lang="es" sz="1200" b="1">
                          <a:latin typeface="Times New Roman"/>
                          <a:ea typeface="Times New Roman"/>
                          <a:cs typeface="Times New Roman"/>
                          <a:sym typeface="Times New Roman"/>
                        </a:rPr>
                        <a:t>Actor/es</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tc hMerge="1">
                  <a:txBody>
                    <a:bodyPr/>
                    <a:lstStyle/>
                    <a:p>
                      <a:endParaRPr lang="es-CO"/>
                    </a:p>
                  </a:txBody>
                  <a:tcPr/>
                </a:tc>
                <a:tc>
                  <a:txBody>
                    <a:bodyPr/>
                    <a:lstStyle/>
                    <a:p>
                      <a:pPr marL="0" marR="279400" lvl="0" indent="0" algn="l" rtl="0">
                        <a:spcBef>
                          <a:spcPts val="25"/>
                        </a:spcBef>
                        <a:spcAft>
                          <a:spcPts val="0"/>
                        </a:spcAft>
                        <a:buNone/>
                      </a:pPr>
                      <a:r>
                        <a:rPr lang="es" sz="1200">
                          <a:latin typeface="Times New Roman"/>
                          <a:ea typeface="Times New Roman"/>
                          <a:cs typeface="Times New Roman"/>
                          <a:sym typeface="Times New Roman"/>
                        </a:rPr>
                        <a:t>Vigilante </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extLst>
                  <a:ext uri="{0D108BD9-81ED-4DB2-BD59-A6C34878D82A}">
                    <a16:rowId xmlns:a16="http://schemas.microsoft.com/office/drawing/2014/main" val="10005"/>
                  </a:ext>
                </a:extLst>
              </a:tr>
              <a:tr h="179800">
                <a:tc gridSpan="2">
                  <a:txBody>
                    <a:bodyPr/>
                    <a:lstStyle/>
                    <a:p>
                      <a:pPr marL="11430" lvl="0" indent="0" algn="l" rtl="0">
                        <a:spcBef>
                          <a:spcPts val="35"/>
                        </a:spcBef>
                        <a:spcAft>
                          <a:spcPts val="0"/>
                        </a:spcAft>
                        <a:buNone/>
                      </a:pPr>
                      <a:r>
                        <a:rPr lang="es" sz="1200" b="1">
                          <a:latin typeface="Times New Roman"/>
                          <a:ea typeface="Times New Roman"/>
                          <a:cs typeface="Times New Roman"/>
                          <a:sym typeface="Times New Roman"/>
                        </a:rPr>
                        <a:t>Tipo</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tc hMerge="1">
                  <a:txBody>
                    <a:bodyPr/>
                    <a:lstStyle/>
                    <a:p>
                      <a:endParaRPr lang="es-CO"/>
                    </a:p>
                  </a:txBody>
                  <a:tcPr/>
                </a:tc>
                <a:tc>
                  <a:txBody>
                    <a:bodyPr/>
                    <a:lstStyle/>
                    <a:p>
                      <a:pPr marL="10160" lvl="0" indent="0" algn="l" rtl="0">
                        <a:spcBef>
                          <a:spcPts val="35"/>
                        </a:spcBef>
                        <a:spcAft>
                          <a:spcPts val="0"/>
                        </a:spcAft>
                        <a:buNone/>
                      </a:pPr>
                      <a:r>
                        <a:rPr lang="es" sz="1200">
                          <a:latin typeface="Times New Roman"/>
                          <a:ea typeface="Times New Roman"/>
                          <a:cs typeface="Times New Roman"/>
                          <a:sym typeface="Times New Roman"/>
                        </a:rPr>
                        <a:t>Primario </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extLst>
                  <a:ext uri="{0D108BD9-81ED-4DB2-BD59-A6C34878D82A}">
                    <a16:rowId xmlns:a16="http://schemas.microsoft.com/office/drawing/2014/main" val="10006"/>
                  </a:ext>
                </a:extLst>
              </a:tr>
              <a:tr h="350600">
                <a:tc gridSpan="2">
                  <a:txBody>
                    <a:bodyPr/>
                    <a:lstStyle/>
                    <a:p>
                      <a:pPr marL="11430" lvl="0" indent="0" algn="l" rtl="0">
                        <a:spcBef>
                          <a:spcPts val="35"/>
                        </a:spcBef>
                        <a:spcAft>
                          <a:spcPts val="0"/>
                        </a:spcAft>
                        <a:buNone/>
                      </a:pPr>
                      <a:r>
                        <a:rPr lang="es" sz="1200" b="1">
                          <a:latin typeface="Times New Roman"/>
                          <a:ea typeface="Times New Roman"/>
                          <a:cs typeface="Times New Roman"/>
                          <a:sym typeface="Times New Roman"/>
                        </a:rPr>
                        <a:t>Descripción</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tc hMerge="1">
                  <a:txBody>
                    <a:bodyPr/>
                    <a:lstStyle/>
                    <a:p>
                      <a:endParaRPr lang="es-CO"/>
                    </a:p>
                  </a:txBody>
                  <a:tcPr/>
                </a:tc>
                <a:tc>
                  <a:txBody>
                    <a:bodyPr/>
                    <a:lstStyle/>
                    <a:p>
                      <a:pPr marL="10160" marR="130175" lvl="0" indent="0" algn="just" rtl="0">
                        <a:spcBef>
                          <a:spcPts val="35"/>
                        </a:spcBef>
                        <a:spcAft>
                          <a:spcPts val="0"/>
                        </a:spcAft>
                        <a:buNone/>
                      </a:pPr>
                      <a:r>
                        <a:rPr lang="es" sz="1200">
                          <a:latin typeface="Times New Roman"/>
                          <a:ea typeface="Times New Roman"/>
                          <a:cs typeface="Times New Roman"/>
                          <a:sym typeface="Times New Roman"/>
                        </a:rPr>
                        <a:t>supervisar el sistema y que el ingreso se haga de manera correcta con tarjeta magnética o lector biométrico</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extLst>
                  <a:ext uri="{0D108BD9-81ED-4DB2-BD59-A6C34878D82A}">
                    <a16:rowId xmlns:a16="http://schemas.microsoft.com/office/drawing/2014/main" val="10007"/>
                  </a:ext>
                </a:extLst>
              </a:tr>
              <a:tr h="247600">
                <a:tc rowSpan="2">
                  <a:txBody>
                    <a:bodyPr/>
                    <a:lstStyle/>
                    <a:p>
                      <a:pPr marL="11430" lvl="0" indent="0" algn="l" rtl="0">
                        <a:spcBef>
                          <a:spcPts val="25"/>
                        </a:spcBef>
                        <a:spcAft>
                          <a:spcPts val="0"/>
                        </a:spcAft>
                        <a:buNone/>
                      </a:pPr>
                      <a:r>
                        <a:rPr lang="es" sz="1200" b="1">
                          <a:latin typeface="Times New Roman"/>
                          <a:ea typeface="Times New Roman"/>
                          <a:cs typeface="Times New Roman"/>
                          <a:sym typeface="Times New Roman"/>
                        </a:rPr>
                        <a:t>Referencias</a:t>
                      </a:r>
                      <a:endParaRPr sz="1200">
                        <a:latin typeface="Times New Roman"/>
                        <a:ea typeface="Times New Roman"/>
                        <a:cs typeface="Times New Roman"/>
                        <a:sym typeface="Times New Roman"/>
                      </a:endParaRPr>
                    </a:p>
                    <a:p>
                      <a:pPr marL="11430" lvl="0" indent="0" algn="l" rtl="0">
                        <a:spcBef>
                          <a:spcPts val="0"/>
                        </a:spcBef>
                        <a:spcAft>
                          <a:spcPts val="0"/>
                        </a:spcAft>
                        <a:buNone/>
                      </a:pPr>
                      <a:r>
                        <a:rPr lang="es" sz="1200" b="1">
                          <a:latin typeface="Times New Roman"/>
                          <a:ea typeface="Times New Roman"/>
                          <a:cs typeface="Times New Roman"/>
                          <a:sym typeface="Times New Roman"/>
                        </a:rPr>
                        <a:t>Cruzadas</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tc>
                  <a:txBody>
                    <a:bodyPr/>
                    <a:lstStyle/>
                    <a:p>
                      <a:pPr marL="10160" lvl="0" indent="0" algn="l" rtl="0">
                        <a:spcBef>
                          <a:spcPts val="25"/>
                        </a:spcBef>
                        <a:spcAft>
                          <a:spcPts val="0"/>
                        </a:spcAft>
                        <a:buNone/>
                      </a:pPr>
                      <a:r>
                        <a:rPr lang="es" sz="1200" b="1">
                          <a:latin typeface="Times New Roman"/>
                          <a:ea typeface="Times New Roman"/>
                          <a:cs typeface="Times New Roman"/>
                          <a:sym typeface="Times New Roman"/>
                        </a:rPr>
                        <a:t>C.U.</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tc>
                  <a:txBody>
                    <a:bodyPr/>
                    <a:lstStyle/>
                    <a:p>
                      <a:pPr marL="0" marR="80010" lvl="0" indent="0" algn="l" rtl="0">
                        <a:spcBef>
                          <a:spcPts val="25"/>
                        </a:spcBef>
                        <a:spcAft>
                          <a:spcPts val="0"/>
                        </a:spcAft>
                        <a:buNone/>
                      </a:pPr>
                      <a:r>
                        <a:rPr lang="es" sz="1200">
                          <a:latin typeface="Times New Roman"/>
                          <a:ea typeface="Times New Roman"/>
                          <a:cs typeface="Times New Roman"/>
                          <a:sym typeface="Times New Roman"/>
                        </a:rPr>
                        <a:t>Extend</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extLst>
                  <a:ext uri="{0D108BD9-81ED-4DB2-BD59-A6C34878D82A}">
                    <a16:rowId xmlns:a16="http://schemas.microsoft.com/office/drawing/2014/main" val="10008"/>
                  </a:ext>
                </a:extLst>
              </a:tr>
              <a:tr h="357050">
                <a:tc vMerge="1">
                  <a:txBody>
                    <a:bodyPr/>
                    <a:lstStyle/>
                    <a:p>
                      <a:endParaRPr lang="es-CO"/>
                    </a:p>
                  </a:txBody>
                  <a:tcPr/>
                </a:tc>
                <a:tc>
                  <a:txBody>
                    <a:bodyPr/>
                    <a:lstStyle/>
                    <a:p>
                      <a:pPr marL="10160" lvl="0" indent="0" algn="l" rtl="0">
                        <a:spcBef>
                          <a:spcPts val="35"/>
                        </a:spcBef>
                        <a:spcAft>
                          <a:spcPts val="0"/>
                        </a:spcAft>
                        <a:buNone/>
                      </a:pPr>
                      <a:r>
                        <a:rPr lang="es" sz="1200" b="1">
                          <a:latin typeface="Times New Roman"/>
                          <a:ea typeface="Times New Roman"/>
                          <a:cs typeface="Times New Roman"/>
                          <a:sym typeface="Times New Roman"/>
                        </a:rPr>
                        <a:t>R.F.</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tc>
                  <a:txBody>
                    <a:bodyPr/>
                    <a:lstStyle/>
                    <a:p>
                      <a:pPr marL="10160" marR="3810" lvl="0" indent="0" algn="l" rtl="0">
                        <a:spcBef>
                          <a:spcPts val="35"/>
                        </a:spcBef>
                        <a:spcAft>
                          <a:spcPts val="0"/>
                        </a:spcAft>
                        <a:buNone/>
                      </a:pPr>
                      <a:r>
                        <a:rPr lang="es" sz="1000"/>
                        <a:t>RF001,RF003,RF019</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extLst>
                  <a:ext uri="{0D108BD9-81ED-4DB2-BD59-A6C34878D82A}">
                    <a16:rowId xmlns:a16="http://schemas.microsoft.com/office/drawing/2014/main" val="10009"/>
                  </a:ext>
                </a:extLst>
              </a:tr>
              <a:tr h="350600">
                <a:tc gridSpan="2">
                  <a:txBody>
                    <a:bodyPr/>
                    <a:lstStyle/>
                    <a:p>
                      <a:pPr marL="11430" lvl="0" indent="0" algn="l" rtl="0">
                        <a:spcBef>
                          <a:spcPts val="25"/>
                        </a:spcBef>
                        <a:spcAft>
                          <a:spcPts val="0"/>
                        </a:spcAft>
                        <a:buNone/>
                      </a:pPr>
                      <a:r>
                        <a:rPr lang="es" sz="1200" b="1">
                          <a:latin typeface="Times New Roman"/>
                          <a:ea typeface="Times New Roman"/>
                          <a:cs typeface="Times New Roman"/>
                          <a:sym typeface="Times New Roman"/>
                        </a:rPr>
                        <a:t>Precondición</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tc hMerge="1">
                  <a:txBody>
                    <a:bodyPr/>
                    <a:lstStyle/>
                    <a:p>
                      <a:endParaRPr lang="es-CO"/>
                    </a:p>
                  </a:txBody>
                  <a:tcPr/>
                </a:tc>
                <a:tc>
                  <a:txBody>
                    <a:bodyPr/>
                    <a:lstStyle/>
                    <a:p>
                      <a:pPr marL="0" marR="194945" lvl="0" indent="0" algn="l" rtl="0">
                        <a:spcBef>
                          <a:spcPts val="25"/>
                        </a:spcBef>
                        <a:spcAft>
                          <a:spcPts val="0"/>
                        </a:spcAft>
                        <a:buNone/>
                      </a:pPr>
                      <a:r>
                        <a:rPr lang="es" sz="1200">
                          <a:latin typeface="Times New Roman"/>
                          <a:ea typeface="Times New Roman"/>
                          <a:cs typeface="Times New Roman"/>
                          <a:sym typeface="Times New Roman"/>
                        </a:rPr>
                        <a:t>El vigilante debe verificar que todos ingresen con tarjeta magnética o con el biométrico</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extLst>
                  <a:ext uri="{0D108BD9-81ED-4DB2-BD59-A6C34878D82A}">
                    <a16:rowId xmlns:a16="http://schemas.microsoft.com/office/drawing/2014/main" val="10010"/>
                  </a:ext>
                </a:extLst>
              </a:tr>
              <a:tr h="207525">
                <a:tc gridSpan="3">
                  <a:txBody>
                    <a:bodyPr/>
                    <a:lstStyle/>
                    <a:p>
                      <a:pPr marL="11430" marR="292100" lvl="0" indent="0" algn="l" rtl="0">
                        <a:spcBef>
                          <a:spcPts val="90"/>
                        </a:spcBef>
                        <a:spcAft>
                          <a:spcPts val="0"/>
                        </a:spcAft>
                        <a:buNone/>
                      </a:pPr>
                      <a:r>
                        <a:rPr lang="es" sz="1200" b="1">
                          <a:latin typeface="Times New Roman"/>
                          <a:ea typeface="Times New Roman"/>
                          <a:cs typeface="Times New Roman"/>
                          <a:sym typeface="Times New Roman"/>
                        </a:rPr>
                        <a:t>Secuencia Normal </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sp>
        <p:nvSpPr>
          <p:cNvPr id="1180" name="Google Shape;1180;p50"/>
          <p:cNvSpPr txBox="1"/>
          <p:nvPr/>
        </p:nvSpPr>
        <p:spPr>
          <a:xfrm>
            <a:off x="1014325" y="4479300"/>
            <a:ext cx="7584000" cy="66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u="sng">
                <a:solidFill>
                  <a:schemeClr val="hlink"/>
                </a:solidFill>
                <a:hlinkClick r:id="rId3"/>
              </a:rPr>
              <a:t>https://docs.google.com/document/d/1cWDmPOE_5gCrcqqMlleJmk5KmbnDTKp1Oyp0UMTun7A/edit</a:t>
            </a:r>
            <a:endParaRPr sz="1700" b="1"/>
          </a:p>
        </p:txBody>
      </p:sp>
      <p:pic>
        <p:nvPicPr>
          <p:cNvPr id="1181" name="Google Shape;1181;p50"/>
          <p:cNvPicPr preferRelativeResize="0"/>
          <p:nvPr/>
        </p:nvPicPr>
        <p:blipFill rotWithShape="1">
          <a:blip r:embed="rId4">
            <a:alphaModFix/>
          </a:blip>
          <a:srcRect l="4159" t="1771" r="3606" b="3504"/>
          <a:stretch/>
        </p:blipFill>
        <p:spPr>
          <a:xfrm>
            <a:off x="201871" y="34150"/>
            <a:ext cx="1043379" cy="1157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graphicFrame>
        <p:nvGraphicFramePr>
          <p:cNvPr id="1186" name="Google Shape;1186;p51"/>
          <p:cNvGraphicFramePr/>
          <p:nvPr/>
        </p:nvGraphicFramePr>
        <p:xfrm>
          <a:off x="2284575" y="1157550"/>
          <a:ext cx="3000000" cy="3000000"/>
        </p:xfrm>
        <a:graphic>
          <a:graphicData uri="http://schemas.openxmlformats.org/drawingml/2006/table">
            <a:tbl>
              <a:tblPr bandRow="1" bandCol="1">
                <a:noFill/>
                <a:tableStyleId>{31F90A47-AF57-48FC-BD22-BBE7D527BA11}</a:tableStyleId>
              </a:tblPr>
              <a:tblGrid>
                <a:gridCol w="1519800">
                  <a:extLst>
                    <a:ext uri="{9D8B030D-6E8A-4147-A177-3AD203B41FA5}">
                      <a16:colId xmlns:a16="http://schemas.microsoft.com/office/drawing/2014/main" val="20000"/>
                    </a:ext>
                  </a:extLst>
                </a:gridCol>
                <a:gridCol w="3211800">
                  <a:extLst>
                    <a:ext uri="{9D8B030D-6E8A-4147-A177-3AD203B41FA5}">
                      <a16:colId xmlns:a16="http://schemas.microsoft.com/office/drawing/2014/main" val="20001"/>
                    </a:ext>
                  </a:extLst>
                </a:gridCol>
              </a:tblGrid>
              <a:tr h="966125">
                <a:tc gridSpan="2">
                  <a:txBody>
                    <a:bodyPr/>
                    <a:lstStyle/>
                    <a:p>
                      <a:pPr marL="11430" lvl="0" indent="0" algn="l" rtl="0">
                        <a:spcBef>
                          <a:spcPts val="115"/>
                        </a:spcBef>
                        <a:spcAft>
                          <a:spcPts val="0"/>
                        </a:spcAft>
                        <a:buNone/>
                      </a:pPr>
                      <a:r>
                        <a:rPr lang="es" sz="900" b="1">
                          <a:latin typeface="Times New Roman"/>
                          <a:ea typeface="Times New Roman"/>
                          <a:cs typeface="Times New Roman"/>
                          <a:sym typeface="Times New Roman"/>
                        </a:rPr>
                        <a:t>ESCENARIO Ingresar al sistema:</a:t>
                      </a:r>
                      <a:endParaRPr sz="900">
                        <a:latin typeface="Times New Roman"/>
                        <a:ea typeface="Times New Roman"/>
                        <a:cs typeface="Times New Roman"/>
                        <a:sym typeface="Times New Roman"/>
                      </a:endParaRPr>
                    </a:p>
                    <a:p>
                      <a:pPr marL="0" lvl="0" indent="0" algn="l" rtl="0">
                        <a:lnSpc>
                          <a:spcPct val="50000"/>
                        </a:lnSpc>
                        <a:spcBef>
                          <a:spcPts val="0"/>
                        </a:spcBef>
                        <a:spcAft>
                          <a:spcPts val="0"/>
                        </a:spcAft>
                        <a:buNone/>
                      </a:pPr>
                      <a:endParaRPr sz="900">
                        <a:latin typeface="Times New Roman"/>
                        <a:ea typeface="Times New Roman"/>
                        <a:cs typeface="Times New Roman"/>
                        <a:sym typeface="Times New Roman"/>
                      </a:endParaRPr>
                    </a:p>
                    <a:p>
                      <a:pPr marL="914400" marR="0" lvl="0" indent="-285750" algn="l" rtl="0">
                        <a:spcBef>
                          <a:spcPts val="0"/>
                        </a:spcBef>
                        <a:spcAft>
                          <a:spcPts val="0"/>
                        </a:spcAft>
                        <a:buSzPts val="900"/>
                        <a:buFont typeface="Times New Roman"/>
                        <a:buAutoNum type="arabicPeriod"/>
                      </a:pPr>
                      <a:r>
                        <a:rPr lang="es" sz="900">
                          <a:latin typeface="Times New Roman"/>
                          <a:ea typeface="Times New Roman"/>
                          <a:cs typeface="Times New Roman"/>
                          <a:sym typeface="Times New Roman"/>
                        </a:rPr>
                        <a:t>El vigilante debe tener el curso obligatorio de seguridad</a:t>
                      </a:r>
                      <a:endParaRPr sz="900">
                        <a:latin typeface="Times New Roman"/>
                        <a:ea typeface="Times New Roman"/>
                        <a:cs typeface="Times New Roman"/>
                        <a:sym typeface="Times New Roman"/>
                      </a:endParaRPr>
                    </a:p>
                    <a:p>
                      <a:pPr marL="914400" marR="0" lvl="0" indent="-285750" algn="l" rtl="0">
                        <a:spcBef>
                          <a:spcPts val="0"/>
                        </a:spcBef>
                        <a:spcAft>
                          <a:spcPts val="0"/>
                        </a:spcAft>
                        <a:buSzPts val="900"/>
                        <a:buFont typeface="Times New Roman"/>
                        <a:buAutoNum type="arabicPeriod"/>
                      </a:pPr>
                      <a:r>
                        <a:rPr lang="es" sz="900">
                          <a:latin typeface="Times New Roman"/>
                          <a:ea typeface="Times New Roman"/>
                          <a:cs typeface="Times New Roman"/>
                          <a:sym typeface="Times New Roman"/>
                        </a:rPr>
                        <a:t>El vigilante debe tener conocimientos del sistema de seguridad .</a:t>
                      </a:r>
                      <a:endParaRPr sz="900">
                        <a:latin typeface="Times New Roman"/>
                        <a:ea typeface="Times New Roman"/>
                        <a:cs typeface="Times New Roman"/>
                        <a:sym typeface="Times New Roman"/>
                      </a:endParaRPr>
                    </a:p>
                    <a:p>
                      <a:pPr marL="914400" marR="0" lvl="0" indent="0" algn="l" rtl="0">
                        <a:spcBef>
                          <a:spcPts val="0"/>
                        </a:spcBef>
                        <a:spcAft>
                          <a:spcPts val="0"/>
                        </a:spcAft>
                        <a:buNone/>
                      </a:pPr>
                      <a:endParaRPr sz="900">
                        <a:latin typeface="Times New Roman"/>
                        <a:ea typeface="Times New Roman"/>
                        <a:cs typeface="Times New Roman"/>
                        <a:sym typeface="Times New Roman"/>
                      </a:endParaRPr>
                    </a:p>
                    <a:p>
                      <a:pPr marL="11430" lvl="0" indent="0" algn="l" rtl="0">
                        <a:spcBef>
                          <a:spcPts val="0"/>
                        </a:spcBef>
                        <a:spcAft>
                          <a:spcPts val="0"/>
                        </a:spcAft>
                        <a:buNone/>
                      </a:pPr>
                      <a:endParaRPr sz="9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tc hMerge="1">
                  <a:txBody>
                    <a:bodyPr/>
                    <a:lstStyle/>
                    <a:p>
                      <a:endParaRPr lang="es-CO"/>
                    </a:p>
                  </a:txBody>
                  <a:tcPr/>
                </a:tc>
                <a:extLst>
                  <a:ext uri="{0D108BD9-81ED-4DB2-BD59-A6C34878D82A}">
                    <a16:rowId xmlns:a16="http://schemas.microsoft.com/office/drawing/2014/main" val="10000"/>
                  </a:ext>
                </a:extLst>
              </a:tr>
              <a:tr h="532850">
                <a:tc>
                  <a:txBody>
                    <a:bodyPr/>
                    <a:lstStyle/>
                    <a:p>
                      <a:pPr marL="11430" lvl="0" indent="0" algn="l" rtl="0">
                        <a:spcBef>
                          <a:spcPts val="25"/>
                        </a:spcBef>
                        <a:spcAft>
                          <a:spcPts val="0"/>
                        </a:spcAft>
                        <a:buNone/>
                      </a:pPr>
                      <a:r>
                        <a:rPr lang="es" sz="900" b="1">
                          <a:latin typeface="Times New Roman"/>
                          <a:ea typeface="Times New Roman"/>
                          <a:cs typeface="Times New Roman"/>
                          <a:sym typeface="Times New Roman"/>
                        </a:rPr>
                        <a:t>Post-condición</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tc>
                  <a:txBody>
                    <a:bodyPr/>
                    <a:lstStyle/>
                    <a:p>
                      <a:pPr marL="11430" marR="198120" lvl="0" indent="0" algn="l" rtl="0">
                        <a:spcBef>
                          <a:spcPts val="25"/>
                        </a:spcBef>
                        <a:spcAft>
                          <a:spcPts val="0"/>
                        </a:spcAft>
                        <a:buNone/>
                      </a:pPr>
                      <a:r>
                        <a:rPr lang="es" sz="900">
                          <a:latin typeface="Times New Roman"/>
                          <a:ea typeface="Times New Roman"/>
                          <a:cs typeface="Times New Roman"/>
                          <a:sym typeface="Times New Roman"/>
                        </a:rPr>
                        <a:t>El sistema debe mostrar luz verde si el usuario está en el sistema de datos y luz roja si no está registrado en el sistema.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extLst>
                  <a:ext uri="{0D108BD9-81ED-4DB2-BD59-A6C34878D82A}">
                    <a16:rowId xmlns:a16="http://schemas.microsoft.com/office/drawing/2014/main" val="10001"/>
                  </a:ext>
                </a:extLst>
              </a:tr>
              <a:tr h="708225">
                <a:tc gridSpan="2">
                  <a:txBody>
                    <a:bodyPr/>
                    <a:lstStyle/>
                    <a:p>
                      <a:pPr marL="0" lvl="0" indent="0" algn="l" rtl="0">
                        <a:spcBef>
                          <a:spcPts val="95"/>
                        </a:spcBef>
                        <a:spcAft>
                          <a:spcPts val="0"/>
                        </a:spcAft>
                        <a:buNone/>
                      </a:pPr>
                      <a:endParaRPr sz="900">
                        <a:latin typeface="Times New Roman"/>
                        <a:ea typeface="Times New Roman"/>
                        <a:cs typeface="Times New Roman"/>
                        <a:sym typeface="Times New Roman"/>
                      </a:endParaRPr>
                    </a:p>
                    <a:p>
                      <a:pPr marL="11430" marR="397510" lvl="0" indent="0" algn="l" rtl="0">
                        <a:spcBef>
                          <a:spcPts val="0"/>
                        </a:spcBef>
                        <a:spcAft>
                          <a:spcPts val="0"/>
                        </a:spcAft>
                        <a:buNone/>
                      </a:pPr>
                      <a:r>
                        <a:rPr lang="es" sz="900" b="1">
                          <a:latin typeface="Times New Roman"/>
                          <a:ea typeface="Times New Roman"/>
                          <a:cs typeface="Times New Roman"/>
                          <a:sym typeface="Times New Roman"/>
                        </a:rPr>
                        <a:t>Excepciones                  </a:t>
                      </a:r>
                      <a:endParaRPr sz="900">
                        <a:latin typeface="Times New Roman"/>
                        <a:ea typeface="Times New Roman"/>
                        <a:cs typeface="Times New Roman"/>
                        <a:sym typeface="Times New Roman"/>
                      </a:endParaRPr>
                    </a:p>
                    <a:p>
                      <a:pPr marL="457200" lvl="0" indent="-285750" algn="l" rtl="0">
                        <a:spcBef>
                          <a:spcPts val="0"/>
                        </a:spcBef>
                        <a:spcAft>
                          <a:spcPts val="0"/>
                        </a:spcAft>
                        <a:buSzPts val="900"/>
                        <a:buFont typeface="Times New Roman"/>
                        <a:buAutoNum type="arabicPeriod"/>
                      </a:pPr>
                      <a:r>
                        <a:rPr lang="es" sz="900">
                          <a:latin typeface="Times New Roman"/>
                          <a:ea typeface="Times New Roman"/>
                          <a:cs typeface="Times New Roman"/>
                          <a:sym typeface="Times New Roman"/>
                        </a:rPr>
                        <a:t>Si es un visitante </a:t>
                      </a:r>
                      <a:endParaRPr sz="900">
                        <a:latin typeface="Times New Roman"/>
                        <a:ea typeface="Times New Roman"/>
                        <a:cs typeface="Times New Roman"/>
                        <a:sym typeface="Times New Roman"/>
                      </a:endParaRPr>
                    </a:p>
                    <a:p>
                      <a:pPr marL="457200" lvl="0" indent="-285750" algn="l" rtl="0">
                        <a:spcBef>
                          <a:spcPts val="0"/>
                        </a:spcBef>
                        <a:spcAft>
                          <a:spcPts val="0"/>
                        </a:spcAft>
                        <a:buSzPts val="900"/>
                        <a:buFont typeface="Times New Roman"/>
                        <a:buAutoNum type="arabicPeriod"/>
                      </a:pPr>
                      <a:r>
                        <a:rPr lang="es" sz="900">
                          <a:latin typeface="Times New Roman"/>
                          <a:ea typeface="Times New Roman"/>
                          <a:cs typeface="Times New Roman"/>
                          <a:sym typeface="Times New Roman"/>
                        </a:rPr>
                        <a:t>Error de el sistema</a:t>
                      </a:r>
                      <a:endParaRPr sz="900">
                        <a:latin typeface="Times New Roman"/>
                        <a:ea typeface="Times New Roman"/>
                        <a:cs typeface="Times New Roman"/>
                        <a:sym typeface="Times New Roman"/>
                      </a:endParaRPr>
                    </a:p>
                    <a:p>
                      <a:pPr marL="11430" lvl="0" indent="0" algn="l" rtl="0">
                        <a:spcBef>
                          <a:spcPts val="300"/>
                        </a:spcBef>
                        <a:spcAft>
                          <a:spcPts val="0"/>
                        </a:spcAft>
                        <a:buNone/>
                      </a:pPr>
                      <a:endParaRPr sz="900">
                        <a:latin typeface="Times New Roman"/>
                        <a:ea typeface="Times New Roman"/>
                        <a:cs typeface="Times New Roman"/>
                        <a:sym typeface="Times New Roman"/>
                      </a:endParaRPr>
                    </a:p>
                    <a:p>
                      <a:pPr marL="0" marR="281940" lvl="0" indent="0" algn="l" rtl="0">
                        <a:spcBef>
                          <a:spcPts val="40"/>
                        </a:spcBef>
                        <a:spcAft>
                          <a:spcPts val="0"/>
                        </a:spcAft>
                        <a:buNone/>
                      </a:pPr>
                      <a:endParaRPr sz="900">
                        <a:latin typeface="Times New Roman"/>
                        <a:ea typeface="Times New Roman"/>
                        <a:cs typeface="Times New Roman"/>
                        <a:sym typeface="Times New Roman"/>
                      </a:endParaRPr>
                    </a:p>
                    <a:p>
                      <a:pPr marL="0" lvl="0" indent="0" algn="l" rtl="0">
                        <a:lnSpc>
                          <a:spcPct val="50000"/>
                        </a:lnSpc>
                        <a:spcBef>
                          <a:spcPts val="0"/>
                        </a:spcBef>
                        <a:spcAft>
                          <a:spcPts val="0"/>
                        </a:spcAft>
                        <a:buNone/>
                      </a:pPr>
                      <a:endParaRPr sz="900">
                        <a:latin typeface="Times New Roman"/>
                        <a:ea typeface="Times New Roman"/>
                        <a:cs typeface="Times New Roman"/>
                        <a:sym typeface="Times New Roman"/>
                      </a:endParaRPr>
                    </a:p>
                    <a:p>
                      <a:pPr marL="11430" lvl="0" indent="0" algn="l" rtl="0">
                        <a:spcBef>
                          <a:spcPts val="0"/>
                        </a:spcBef>
                        <a:spcAft>
                          <a:spcPts val="0"/>
                        </a:spcAft>
                        <a:buNone/>
                      </a:pP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tc hMerge="1">
                  <a:txBody>
                    <a:bodyPr/>
                    <a:lstStyle/>
                    <a:p>
                      <a:endParaRPr lang="es-CO"/>
                    </a:p>
                  </a:txBody>
                  <a:tcPr/>
                </a:tc>
                <a:extLst>
                  <a:ext uri="{0D108BD9-81ED-4DB2-BD59-A6C34878D82A}">
                    <a16:rowId xmlns:a16="http://schemas.microsoft.com/office/drawing/2014/main" val="10002"/>
                  </a:ext>
                </a:extLst>
              </a:tr>
              <a:tr h="304125">
                <a:tc>
                  <a:txBody>
                    <a:bodyPr/>
                    <a:lstStyle/>
                    <a:p>
                      <a:pPr marL="11430" lvl="0" indent="0" algn="l" rtl="0">
                        <a:spcBef>
                          <a:spcPts val="35"/>
                        </a:spcBef>
                        <a:spcAft>
                          <a:spcPts val="0"/>
                        </a:spcAft>
                        <a:buNone/>
                      </a:pPr>
                      <a:r>
                        <a:rPr lang="es" sz="900" b="1">
                          <a:latin typeface="Times New Roman"/>
                          <a:ea typeface="Times New Roman"/>
                          <a:cs typeface="Times New Roman"/>
                          <a:sym typeface="Times New Roman"/>
                        </a:rPr>
                        <a:t>Frecuencia esperada</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tc>
                  <a:txBody>
                    <a:bodyPr/>
                    <a:lstStyle/>
                    <a:p>
                      <a:pPr marL="11430" marR="125095" lvl="0" indent="0" algn="l" rtl="0">
                        <a:spcBef>
                          <a:spcPts val="35"/>
                        </a:spcBef>
                        <a:spcAft>
                          <a:spcPts val="0"/>
                        </a:spcAft>
                        <a:buNone/>
                      </a:pPr>
                      <a:r>
                        <a:rPr lang="es" sz="900">
                          <a:latin typeface="Times New Roman"/>
                          <a:ea typeface="Times New Roman"/>
                          <a:cs typeface="Times New Roman"/>
                          <a:sym typeface="Times New Roman"/>
                        </a:rPr>
                        <a:t>Frecuente 300 veces por Día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extLst>
                  <a:ext uri="{0D108BD9-81ED-4DB2-BD59-A6C34878D82A}">
                    <a16:rowId xmlns:a16="http://schemas.microsoft.com/office/drawing/2014/main" val="10003"/>
                  </a:ext>
                </a:extLst>
              </a:tr>
              <a:tr h="417850">
                <a:tc>
                  <a:txBody>
                    <a:bodyPr/>
                    <a:lstStyle/>
                    <a:p>
                      <a:pPr marL="11430" lvl="0" indent="0" algn="l" rtl="0">
                        <a:spcBef>
                          <a:spcPts val="25"/>
                        </a:spcBef>
                        <a:spcAft>
                          <a:spcPts val="0"/>
                        </a:spcAft>
                        <a:buNone/>
                      </a:pPr>
                      <a:r>
                        <a:rPr lang="es" sz="900" b="1">
                          <a:latin typeface="Times New Roman"/>
                          <a:ea typeface="Times New Roman"/>
                          <a:cs typeface="Times New Roman"/>
                          <a:sym typeface="Times New Roman"/>
                        </a:rPr>
                        <a:t>Prioridad</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tc>
                  <a:txBody>
                    <a:bodyPr/>
                    <a:lstStyle/>
                    <a:p>
                      <a:pPr marL="11430" marR="130175" lvl="0" indent="0" algn="l" rtl="0">
                        <a:spcBef>
                          <a:spcPts val="25"/>
                        </a:spcBef>
                        <a:spcAft>
                          <a:spcPts val="0"/>
                        </a:spcAft>
                        <a:buNone/>
                      </a:pPr>
                      <a:r>
                        <a:rPr lang="es" sz="900">
                          <a:latin typeface="Times New Roman"/>
                          <a:ea typeface="Times New Roman"/>
                          <a:cs typeface="Times New Roman"/>
                          <a:sym typeface="Times New Roman"/>
                        </a:rPr>
                        <a:t>Alta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extLst>
                  <a:ext uri="{0D108BD9-81ED-4DB2-BD59-A6C34878D82A}">
                    <a16:rowId xmlns:a16="http://schemas.microsoft.com/office/drawing/2014/main" val="10004"/>
                  </a:ext>
                </a:extLst>
              </a:tr>
              <a:tr h="304125">
                <a:tc>
                  <a:txBody>
                    <a:bodyPr/>
                    <a:lstStyle/>
                    <a:p>
                      <a:pPr marL="11430" lvl="0" indent="0" algn="l" rtl="0">
                        <a:spcBef>
                          <a:spcPts val="40"/>
                        </a:spcBef>
                        <a:spcAft>
                          <a:spcPts val="0"/>
                        </a:spcAft>
                        <a:buNone/>
                      </a:pPr>
                      <a:r>
                        <a:rPr lang="es" sz="900" b="1">
                          <a:latin typeface="Times New Roman"/>
                          <a:ea typeface="Times New Roman"/>
                          <a:cs typeface="Times New Roman"/>
                          <a:sym typeface="Times New Roman"/>
                        </a:rPr>
                        <a:t>Comentarios</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tc>
                  <a:txBody>
                    <a:bodyPr/>
                    <a:lstStyle/>
                    <a:p>
                      <a:pPr marL="11430" marR="281940" lvl="0" indent="0" algn="l" rtl="0">
                        <a:spcBef>
                          <a:spcPts val="40"/>
                        </a:spcBef>
                        <a:spcAft>
                          <a:spcPts val="0"/>
                        </a:spcAft>
                        <a:buNone/>
                      </a:pPr>
                      <a:r>
                        <a:rPr lang="es" sz="900">
                          <a:latin typeface="Times New Roman"/>
                          <a:ea typeface="Times New Roman"/>
                          <a:cs typeface="Times New Roman"/>
                          <a:sym typeface="Times New Roman"/>
                        </a:rPr>
                        <a:t>Sin comentarios.</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9999"/>
                    </a:solidFill>
                  </a:tcPr>
                </a:tc>
                <a:extLst>
                  <a:ext uri="{0D108BD9-81ED-4DB2-BD59-A6C34878D82A}">
                    <a16:rowId xmlns:a16="http://schemas.microsoft.com/office/drawing/2014/main" val="10005"/>
                  </a:ext>
                </a:extLst>
              </a:tr>
            </a:tbl>
          </a:graphicData>
        </a:graphic>
      </p:graphicFrame>
      <p:cxnSp>
        <p:nvCxnSpPr>
          <p:cNvPr id="1187" name="Google Shape;1187;p51"/>
          <p:cNvCxnSpPr/>
          <p:nvPr/>
        </p:nvCxnSpPr>
        <p:spPr>
          <a:xfrm>
            <a:off x="390075" y="1157550"/>
            <a:ext cx="8520600" cy="0"/>
          </a:xfrm>
          <a:prstGeom prst="straightConnector1">
            <a:avLst/>
          </a:prstGeom>
          <a:noFill/>
          <a:ln w="9525" cap="flat" cmpd="sng">
            <a:solidFill>
              <a:srgbClr val="48FFD5"/>
            </a:solidFill>
            <a:prstDash val="solid"/>
            <a:round/>
            <a:headEnd type="none" w="med" len="med"/>
            <a:tailEnd type="none" w="med" len="med"/>
          </a:ln>
        </p:spPr>
      </p:cxnSp>
      <p:pic>
        <p:nvPicPr>
          <p:cNvPr id="1188" name="Google Shape;1188;p51"/>
          <p:cNvPicPr preferRelativeResize="0"/>
          <p:nvPr/>
        </p:nvPicPr>
        <p:blipFill rotWithShape="1">
          <a:blip r:embed="rId3">
            <a:alphaModFix/>
          </a:blip>
          <a:srcRect l="4159" t="1771" r="3606" b="3504"/>
          <a:stretch/>
        </p:blipFill>
        <p:spPr>
          <a:xfrm>
            <a:off x="158946" y="0"/>
            <a:ext cx="1043379" cy="1157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graphicFrame>
        <p:nvGraphicFramePr>
          <p:cNvPr id="1193" name="Google Shape;1193;p52"/>
          <p:cNvGraphicFramePr/>
          <p:nvPr/>
        </p:nvGraphicFramePr>
        <p:xfrm>
          <a:off x="2217500" y="1191700"/>
          <a:ext cx="3000000" cy="3000000"/>
        </p:xfrm>
        <a:graphic>
          <a:graphicData uri="http://schemas.openxmlformats.org/drawingml/2006/table">
            <a:tbl>
              <a:tblPr bandRow="1" bandCol="1">
                <a:noFill/>
                <a:tableStyleId>{31F90A47-AF57-48FC-BD22-BBE7D527BA11}</a:tableStyleId>
              </a:tblPr>
              <a:tblGrid>
                <a:gridCol w="1138575">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187575">
                  <a:extLst>
                    <a:ext uri="{9D8B030D-6E8A-4147-A177-3AD203B41FA5}">
                      <a16:colId xmlns:a16="http://schemas.microsoft.com/office/drawing/2014/main" val="20002"/>
                    </a:ext>
                  </a:extLst>
                </a:gridCol>
              </a:tblGrid>
              <a:tr h="266650">
                <a:tc gridSpan="2">
                  <a:txBody>
                    <a:bodyPr/>
                    <a:lstStyle/>
                    <a:p>
                      <a:pPr marL="11430" lvl="0" indent="0" algn="l" rtl="0">
                        <a:spcBef>
                          <a:spcPts val="135"/>
                        </a:spcBef>
                        <a:spcAft>
                          <a:spcPts val="0"/>
                        </a:spcAft>
                        <a:buNone/>
                      </a:pPr>
                      <a:r>
                        <a:rPr lang="es" sz="900" b="1">
                          <a:latin typeface="Times New Roman"/>
                          <a:ea typeface="Times New Roman"/>
                          <a:cs typeface="Times New Roman"/>
                          <a:sym typeface="Times New Roman"/>
                        </a:rPr>
                        <a:t># Ref.</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hMerge="1">
                  <a:txBody>
                    <a:bodyPr/>
                    <a:lstStyle/>
                    <a:p>
                      <a:endParaRPr lang="es-CO"/>
                    </a:p>
                  </a:txBody>
                  <a:tcPr/>
                </a:tc>
                <a:tc>
                  <a:txBody>
                    <a:bodyPr/>
                    <a:lstStyle/>
                    <a:p>
                      <a:pPr marL="10160" marR="130175" lvl="0" indent="0" algn="l" rtl="0">
                        <a:spcBef>
                          <a:spcPts val="135"/>
                        </a:spcBef>
                        <a:spcAft>
                          <a:spcPts val="0"/>
                        </a:spcAft>
                        <a:buNone/>
                      </a:pPr>
                      <a:r>
                        <a:rPr lang="es" sz="900">
                          <a:latin typeface="Times New Roman"/>
                          <a:ea typeface="Times New Roman"/>
                          <a:cs typeface="Times New Roman"/>
                          <a:sym typeface="Times New Roman"/>
                        </a:rPr>
                        <a:t>CU02</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0"/>
                  </a:ext>
                </a:extLst>
              </a:tr>
              <a:tr h="260575">
                <a:tc gridSpan="2">
                  <a:txBody>
                    <a:bodyPr/>
                    <a:lstStyle/>
                    <a:p>
                      <a:pPr marL="11430" lvl="0" indent="0" algn="l" rtl="0">
                        <a:spcBef>
                          <a:spcPts val="35"/>
                        </a:spcBef>
                        <a:spcAft>
                          <a:spcPts val="0"/>
                        </a:spcAft>
                        <a:buNone/>
                      </a:pPr>
                      <a:r>
                        <a:rPr lang="es" sz="900" b="1">
                          <a:latin typeface="Times New Roman"/>
                          <a:ea typeface="Times New Roman"/>
                          <a:cs typeface="Times New Roman"/>
                          <a:sym typeface="Times New Roman"/>
                        </a:rPr>
                        <a:t>Caso de Uso</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hMerge="1">
                  <a:txBody>
                    <a:bodyPr/>
                    <a:lstStyle/>
                    <a:p>
                      <a:endParaRPr lang="es-CO"/>
                    </a:p>
                  </a:txBody>
                  <a:tcPr/>
                </a:tc>
                <a:tc>
                  <a:txBody>
                    <a:bodyPr/>
                    <a:lstStyle/>
                    <a:p>
                      <a:pPr marL="0" marR="207009" lvl="0" indent="0" algn="l" rtl="0">
                        <a:spcBef>
                          <a:spcPts val="35"/>
                        </a:spcBef>
                        <a:spcAft>
                          <a:spcPts val="0"/>
                        </a:spcAft>
                        <a:buNone/>
                      </a:pPr>
                      <a:r>
                        <a:rPr lang="es" sz="900">
                          <a:latin typeface="Times New Roman"/>
                          <a:ea typeface="Times New Roman"/>
                          <a:cs typeface="Times New Roman"/>
                          <a:sym typeface="Times New Roman"/>
                        </a:rPr>
                        <a:t>Control de acceso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1"/>
                  </a:ext>
                </a:extLst>
              </a:tr>
              <a:tr h="160975">
                <a:tc gridSpan="2">
                  <a:txBody>
                    <a:bodyPr/>
                    <a:lstStyle/>
                    <a:p>
                      <a:pPr marL="11430" lvl="0" indent="0" algn="l" rtl="0">
                        <a:spcBef>
                          <a:spcPts val="25"/>
                        </a:spcBef>
                        <a:spcAft>
                          <a:spcPts val="0"/>
                        </a:spcAft>
                        <a:buNone/>
                      </a:pPr>
                      <a:r>
                        <a:rPr lang="es" sz="900" b="1">
                          <a:latin typeface="Times New Roman"/>
                          <a:ea typeface="Times New Roman"/>
                          <a:cs typeface="Times New Roman"/>
                          <a:sym typeface="Times New Roman"/>
                        </a:rPr>
                        <a:t>Autor</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hMerge="1">
                  <a:txBody>
                    <a:bodyPr/>
                    <a:lstStyle/>
                    <a:p>
                      <a:endParaRPr lang="es-CO"/>
                    </a:p>
                  </a:txBody>
                  <a:tcPr/>
                </a:tc>
                <a:tc>
                  <a:txBody>
                    <a:bodyPr/>
                    <a:lstStyle/>
                    <a:p>
                      <a:pPr marL="10160" lvl="0" indent="0" algn="l" rtl="0">
                        <a:spcBef>
                          <a:spcPts val="25"/>
                        </a:spcBef>
                        <a:spcAft>
                          <a:spcPts val="0"/>
                        </a:spcAft>
                        <a:buNone/>
                      </a:pPr>
                      <a:r>
                        <a:rPr lang="es" sz="900">
                          <a:latin typeface="Times New Roman"/>
                          <a:ea typeface="Times New Roman"/>
                          <a:cs typeface="Times New Roman"/>
                          <a:sym typeface="Times New Roman"/>
                        </a:rPr>
                        <a:t>Andres noreña- Vanessa Bejarano-Juan Valero-Alejandro Ballen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2"/>
                  </a:ext>
                </a:extLst>
              </a:tr>
              <a:tr h="160975">
                <a:tc gridSpan="2">
                  <a:txBody>
                    <a:bodyPr/>
                    <a:lstStyle/>
                    <a:p>
                      <a:pPr marL="11430" lvl="0" indent="0" algn="l" rtl="0">
                        <a:spcBef>
                          <a:spcPts val="35"/>
                        </a:spcBef>
                        <a:spcAft>
                          <a:spcPts val="0"/>
                        </a:spcAft>
                        <a:buNone/>
                      </a:pPr>
                      <a:r>
                        <a:rPr lang="es" sz="900" b="1">
                          <a:latin typeface="Times New Roman"/>
                          <a:ea typeface="Times New Roman"/>
                          <a:cs typeface="Times New Roman"/>
                          <a:sym typeface="Times New Roman"/>
                        </a:rPr>
                        <a:t>Fecha</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hMerge="1">
                  <a:txBody>
                    <a:bodyPr/>
                    <a:lstStyle/>
                    <a:p>
                      <a:endParaRPr lang="es-CO"/>
                    </a:p>
                  </a:txBody>
                  <a:tcPr/>
                </a:tc>
                <a:tc>
                  <a:txBody>
                    <a:bodyPr/>
                    <a:lstStyle/>
                    <a:p>
                      <a:pPr marL="10160" lvl="0" indent="0" algn="l" rtl="0">
                        <a:spcBef>
                          <a:spcPts val="35"/>
                        </a:spcBef>
                        <a:spcAft>
                          <a:spcPts val="0"/>
                        </a:spcAft>
                        <a:buNone/>
                      </a:pPr>
                      <a:r>
                        <a:rPr lang="es" sz="900">
                          <a:latin typeface="Times New Roman"/>
                          <a:ea typeface="Times New Roman"/>
                          <a:cs typeface="Times New Roman"/>
                          <a:sym typeface="Times New Roman"/>
                        </a:rPr>
                        <a:t>16/06/2020</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3"/>
                  </a:ext>
                </a:extLst>
              </a:tr>
              <a:tr h="359100">
                <a:tc gridSpan="2">
                  <a:txBody>
                    <a:bodyPr/>
                    <a:lstStyle/>
                    <a:p>
                      <a:pPr marL="11430" lvl="0" indent="0" algn="l" rtl="0">
                        <a:spcBef>
                          <a:spcPts val="35"/>
                        </a:spcBef>
                        <a:spcAft>
                          <a:spcPts val="0"/>
                        </a:spcAft>
                        <a:buNone/>
                      </a:pPr>
                      <a:r>
                        <a:rPr lang="es" sz="900" b="1">
                          <a:latin typeface="Times New Roman"/>
                          <a:ea typeface="Times New Roman"/>
                          <a:cs typeface="Times New Roman"/>
                          <a:sym typeface="Times New Roman"/>
                        </a:rPr>
                        <a:t>Versión</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hMerge="1">
                  <a:txBody>
                    <a:bodyPr/>
                    <a:lstStyle/>
                    <a:p>
                      <a:endParaRPr lang="es-CO"/>
                    </a:p>
                  </a:txBody>
                  <a:tcPr/>
                </a:tc>
                <a:tc>
                  <a:txBody>
                    <a:bodyPr/>
                    <a:lstStyle/>
                    <a:p>
                      <a:pPr marL="10160" marR="13970" lvl="0" indent="0" algn="l" rtl="0">
                        <a:spcBef>
                          <a:spcPts val="35"/>
                        </a:spcBef>
                        <a:spcAft>
                          <a:spcPts val="0"/>
                        </a:spcAft>
                        <a:buNone/>
                      </a:pPr>
                      <a:r>
                        <a:rPr lang="es" sz="900">
                          <a:latin typeface="Times New Roman"/>
                          <a:ea typeface="Times New Roman"/>
                          <a:cs typeface="Times New Roman"/>
                          <a:sym typeface="Times New Roman"/>
                        </a:rPr>
                        <a:t>Versión 1.0</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4"/>
                  </a:ext>
                </a:extLst>
              </a:tr>
              <a:tr h="259875">
                <a:tc gridSpan="2">
                  <a:txBody>
                    <a:bodyPr/>
                    <a:lstStyle/>
                    <a:p>
                      <a:pPr marL="11430" lvl="0" indent="0" algn="l" rtl="0">
                        <a:spcBef>
                          <a:spcPts val="25"/>
                        </a:spcBef>
                        <a:spcAft>
                          <a:spcPts val="0"/>
                        </a:spcAft>
                        <a:buNone/>
                      </a:pPr>
                      <a:r>
                        <a:rPr lang="es" sz="900" b="1">
                          <a:latin typeface="Times New Roman"/>
                          <a:ea typeface="Times New Roman"/>
                          <a:cs typeface="Times New Roman"/>
                          <a:sym typeface="Times New Roman"/>
                        </a:rPr>
                        <a:t>Actor/es</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hMerge="1">
                  <a:txBody>
                    <a:bodyPr/>
                    <a:lstStyle/>
                    <a:p>
                      <a:endParaRPr lang="es-CO"/>
                    </a:p>
                  </a:txBody>
                  <a:tcPr/>
                </a:tc>
                <a:tc>
                  <a:txBody>
                    <a:bodyPr/>
                    <a:lstStyle/>
                    <a:p>
                      <a:pPr marL="0" marR="279400" lvl="0" indent="0" algn="l" rtl="0">
                        <a:spcBef>
                          <a:spcPts val="25"/>
                        </a:spcBef>
                        <a:spcAft>
                          <a:spcPts val="0"/>
                        </a:spcAft>
                        <a:buNone/>
                      </a:pPr>
                      <a:r>
                        <a:rPr lang="es" sz="900">
                          <a:latin typeface="Times New Roman"/>
                          <a:ea typeface="Times New Roman"/>
                          <a:cs typeface="Times New Roman"/>
                          <a:sym typeface="Times New Roman"/>
                        </a:rPr>
                        <a:t>Vigilante, profesores cooperativa, estudiantes, rector y coordinadores,</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5"/>
                  </a:ext>
                </a:extLst>
              </a:tr>
              <a:tr h="160975">
                <a:tc gridSpan="2">
                  <a:txBody>
                    <a:bodyPr/>
                    <a:lstStyle/>
                    <a:p>
                      <a:pPr marL="11430" lvl="0" indent="0" algn="l" rtl="0">
                        <a:spcBef>
                          <a:spcPts val="35"/>
                        </a:spcBef>
                        <a:spcAft>
                          <a:spcPts val="0"/>
                        </a:spcAft>
                        <a:buNone/>
                      </a:pPr>
                      <a:r>
                        <a:rPr lang="es" sz="900" b="1">
                          <a:latin typeface="Times New Roman"/>
                          <a:ea typeface="Times New Roman"/>
                          <a:cs typeface="Times New Roman"/>
                          <a:sym typeface="Times New Roman"/>
                        </a:rPr>
                        <a:t>Tipo</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hMerge="1">
                  <a:txBody>
                    <a:bodyPr/>
                    <a:lstStyle/>
                    <a:p>
                      <a:endParaRPr lang="es-CO"/>
                    </a:p>
                  </a:txBody>
                  <a:tcPr/>
                </a:tc>
                <a:tc>
                  <a:txBody>
                    <a:bodyPr/>
                    <a:lstStyle/>
                    <a:p>
                      <a:pPr marL="10160" lvl="0" indent="0" algn="l" rtl="0">
                        <a:spcBef>
                          <a:spcPts val="35"/>
                        </a:spcBef>
                        <a:spcAft>
                          <a:spcPts val="0"/>
                        </a:spcAft>
                        <a:buNone/>
                      </a:pPr>
                      <a:r>
                        <a:rPr lang="es" sz="900">
                          <a:latin typeface="Times New Roman"/>
                          <a:ea typeface="Times New Roman"/>
                          <a:cs typeface="Times New Roman"/>
                          <a:sym typeface="Times New Roman"/>
                        </a:rPr>
                        <a:t>Primario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6"/>
                  </a:ext>
                </a:extLst>
              </a:tr>
              <a:tr h="359100">
                <a:tc gridSpan="2">
                  <a:txBody>
                    <a:bodyPr/>
                    <a:lstStyle/>
                    <a:p>
                      <a:pPr marL="11430" lvl="0" indent="0" algn="l" rtl="0">
                        <a:spcBef>
                          <a:spcPts val="35"/>
                        </a:spcBef>
                        <a:spcAft>
                          <a:spcPts val="0"/>
                        </a:spcAft>
                        <a:buNone/>
                      </a:pPr>
                      <a:r>
                        <a:rPr lang="es" sz="900" b="1">
                          <a:latin typeface="Times New Roman"/>
                          <a:ea typeface="Times New Roman"/>
                          <a:cs typeface="Times New Roman"/>
                          <a:sym typeface="Times New Roman"/>
                        </a:rPr>
                        <a:t>Descripción</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hMerge="1">
                  <a:txBody>
                    <a:bodyPr/>
                    <a:lstStyle/>
                    <a:p>
                      <a:endParaRPr lang="es-CO"/>
                    </a:p>
                  </a:txBody>
                  <a:tcPr/>
                </a:tc>
                <a:tc>
                  <a:txBody>
                    <a:bodyPr/>
                    <a:lstStyle/>
                    <a:p>
                      <a:pPr marL="10160" marR="130175" lvl="0" indent="0" algn="just" rtl="0">
                        <a:spcBef>
                          <a:spcPts val="35"/>
                        </a:spcBef>
                        <a:spcAft>
                          <a:spcPts val="0"/>
                        </a:spcAft>
                        <a:buNone/>
                      </a:pPr>
                      <a:r>
                        <a:rPr lang="es" sz="900">
                          <a:latin typeface="Times New Roman"/>
                          <a:ea typeface="Times New Roman"/>
                          <a:cs typeface="Times New Roman"/>
                          <a:sym typeface="Times New Roman"/>
                        </a:rPr>
                        <a:t>Cada uno de los actores de este sistema tendrá que realizar su ingreso mediante una tarjeta para su verificación</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7"/>
                  </a:ext>
                </a:extLst>
              </a:tr>
              <a:tr h="310900">
                <a:tc rowSpan="2">
                  <a:txBody>
                    <a:bodyPr/>
                    <a:lstStyle/>
                    <a:p>
                      <a:pPr marL="11430" lvl="0" indent="0" algn="l" rtl="0">
                        <a:spcBef>
                          <a:spcPts val="25"/>
                        </a:spcBef>
                        <a:spcAft>
                          <a:spcPts val="0"/>
                        </a:spcAft>
                        <a:buNone/>
                      </a:pPr>
                      <a:r>
                        <a:rPr lang="es" sz="900" b="1">
                          <a:latin typeface="Times New Roman"/>
                          <a:ea typeface="Times New Roman"/>
                          <a:cs typeface="Times New Roman"/>
                          <a:sym typeface="Times New Roman"/>
                        </a:rPr>
                        <a:t>Referencias</a:t>
                      </a:r>
                      <a:endParaRPr sz="900">
                        <a:latin typeface="Times New Roman"/>
                        <a:ea typeface="Times New Roman"/>
                        <a:cs typeface="Times New Roman"/>
                        <a:sym typeface="Times New Roman"/>
                      </a:endParaRPr>
                    </a:p>
                    <a:p>
                      <a:pPr marL="11430" lvl="0" indent="0" algn="l" rtl="0">
                        <a:spcBef>
                          <a:spcPts val="0"/>
                        </a:spcBef>
                        <a:spcAft>
                          <a:spcPts val="0"/>
                        </a:spcAft>
                        <a:buNone/>
                      </a:pPr>
                      <a:r>
                        <a:rPr lang="es" sz="900" b="1">
                          <a:latin typeface="Times New Roman"/>
                          <a:ea typeface="Times New Roman"/>
                          <a:cs typeface="Times New Roman"/>
                          <a:sym typeface="Times New Roman"/>
                        </a:rPr>
                        <a:t>Cruzadas</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a:txBody>
                    <a:bodyPr/>
                    <a:lstStyle/>
                    <a:p>
                      <a:pPr marL="10160" lvl="0" indent="0" algn="l" rtl="0">
                        <a:spcBef>
                          <a:spcPts val="25"/>
                        </a:spcBef>
                        <a:spcAft>
                          <a:spcPts val="0"/>
                        </a:spcAft>
                        <a:buNone/>
                      </a:pPr>
                      <a:r>
                        <a:rPr lang="es" sz="900" b="1">
                          <a:latin typeface="Times New Roman"/>
                          <a:ea typeface="Times New Roman"/>
                          <a:cs typeface="Times New Roman"/>
                          <a:sym typeface="Times New Roman"/>
                        </a:rPr>
                        <a:t>C.U.</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a:txBody>
                    <a:bodyPr/>
                    <a:lstStyle/>
                    <a:p>
                      <a:pPr marL="10160" marR="80010" lvl="0" indent="0" algn="l" rtl="0">
                        <a:spcBef>
                          <a:spcPts val="25"/>
                        </a:spcBef>
                        <a:spcAft>
                          <a:spcPts val="0"/>
                        </a:spcAft>
                        <a:buNone/>
                      </a:pPr>
                      <a:r>
                        <a:rPr lang="es" sz="900">
                          <a:latin typeface="Times New Roman"/>
                          <a:ea typeface="Times New Roman"/>
                          <a:cs typeface="Times New Roman"/>
                          <a:sym typeface="Times New Roman"/>
                        </a:rPr>
                        <a:t>Include</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8"/>
                  </a:ext>
                </a:extLst>
              </a:tr>
              <a:tr h="448350">
                <a:tc vMerge="1">
                  <a:txBody>
                    <a:bodyPr/>
                    <a:lstStyle/>
                    <a:p>
                      <a:endParaRPr lang="es-CO"/>
                    </a:p>
                  </a:txBody>
                  <a:tcPr/>
                </a:tc>
                <a:tc>
                  <a:txBody>
                    <a:bodyPr/>
                    <a:lstStyle/>
                    <a:p>
                      <a:pPr marL="10160" lvl="0" indent="0" algn="l" rtl="0">
                        <a:spcBef>
                          <a:spcPts val="35"/>
                        </a:spcBef>
                        <a:spcAft>
                          <a:spcPts val="0"/>
                        </a:spcAft>
                        <a:buNone/>
                      </a:pPr>
                      <a:r>
                        <a:rPr lang="es" sz="900" b="1">
                          <a:latin typeface="Times New Roman"/>
                          <a:ea typeface="Times New Roman"/>
                          <a:cs typeface="Times New Roman"/>
                          <a:sym typeface="Times New Roman"/>
                        </a:rPr>
                        <a:t>R.F.</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a:txBody>
                    <a:bodyPr/>
                    <a:lstStyle/>
                    <a:p>
                      <a:pPr marL="0" lvl="0" indent="0" algn="l" rtl="0">
                        <a:lnSpc>
                          <a:spcPct val="108333"/>
                        </a:lnSpc>
                        <a:spcBef>
                          <a:spcPts val="90"/>
                        </a:spcBef>
                        <a:spcAft>
                          <a:spcPts val="0"/>
                        </a:spcAft>
                        <a:buNone/>
                      </a:pPr>
                      <a:r>
                        <a:rPr lang="es" sz="900"/>
                        <a:t>RF02,RF05,RF020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9"/>
                  </a:ext>
                </a:extLst>
              </a:tr>
              <a:tr h="358025">
                <a:tc gridSpan="2">
                  <a:txBody>
                    <a:bodyPr/>
                    <a:lstStyle/>
                    <a:p>
                      <a:pPr marL="11430" lvl="0" indent="0" algn="l" rtl="0">
                        <a:spcBef>
                          <a:spcPts val="25"/>
                        </a:spcBef>
                        <a:spcAft>
                          <a:spcPts val="0"/>
                        </a:spcAft>
                        <a:buNone/>
                      </a:pPr>
                      <a:r>
                        <a:rPr lang="es" sz="900" b="1">
                          <a:latin typeface="Times New Roman"/>
                          <a:ea typeface="Times New Roman"/>
                          <a:cs typeface="Times New Roman"/>
                          <a:sym typeface="Times New Roman"/>
                        </a:rPr>
                        <a:t>Precondición</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hMerge="1">
                  <a:txBody>
                    <a:bodyPr/>
                    <a:lstStyle/>
                    <a:p>
                      <a:endParaRPr lang="es-CO"/>
                    </a:p>
                  </a:txBody>
                  <a:tcPr/>
                </a:tc>
                <a:tc>
                  <a:txBody>
                    <a:bodyPr/>
                    <a:lstStyle/>
                    <a:p>
                      <a:pPr marL="10160" marR="194945" lvl="0" indent="0" algn="l" rtl="0">
                        <a:spcBef>
                          <a:spcPts val="25"/>
                        </a:spcBef>
                        <a:spcAft>
                          <a:spcPts val="0"/>
                        </a:spcAft>
                        <a:buNone/>
                      </a:pPr>
                      <a:r>
                        <a:rPr lang="es" sz="900">
                          <a:latin typeface="Times New Roman"/>
                          <a:ea typeface="Times New Roman"/>
                          <a:cs typeface="Times New Roman"/>
                          <a:sym typeface="Times New Roman"/>
                        </a:rPr>
                        <a:t>Todos deben estar registrados en la base de datos del sistema y tener la tarjeta.</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10"/>
                  </a:ext>
                </a:extLst>
              </a:tr>
              <a:tr h="260575">
                <a:tc gridSpan="3">
                  <a:txBody>
                    <a:bodyPr/>
                    <a:lstStyle/>
                    <a:p>
                      <a:pPr marL="11430" marR="292100" lvl="0" indent="0" algn="l" rtl="0">
                        <a:spcBef>
                          <a:spcPts val="90"/>
                        </a:spcBef>
                        <a:spcAft>
                          <a:spcPts val="0"/>
                        </a:spcAft>
                        <a:buNone/>
                      </a:pPr>
                      <a:r>
                        <a:rPr lang="es" sz="900" b="1">
                          <a:latin typeface="Times New Roman"/>
                          <a:ea typeface="Times New Roman"/>
                          <a:cs typeface="Times New Roman"/>
                          <a:sym typeface="Times New Roman"/>
                        </a:rPr>
                        <a:t>Secuencia Normal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pic>
        <p:nvPicPr>
          <p:cNvPr id="1194" name="Google Shape;1194;p52"/>
          <p:cNvPicPr preferRelativeResize="0"/>
          <p:nvPr/>
        </p:nvPicPr>
        <p:blipFill rotWithShape="1">
          <a:blip r:embed="rId3">
            <a:alphaModFix/>
          </a:blip>
          <a:srcRect l="4159" t="1771" r="3606" b="3504"/>
          <a:stretch/>
        </p:blipFill>
        <p:spPr>
          <a:xfrm>
            <a:off x="201871" y="34150"/>
            <a:ext cx="1043379" cy="1157550"/>
          </a:xfrm>
          <a:prstGeom prst="rect">
            <a:avLst/>
          </a:prstGeom>
          <a:noFill/>
          <a:ln>
            <a:noFill/>
          </a:ln>
        </p:spPr>
      </p:pic>
      <p:cxnSp>
        <p:nvCxnSpPr>
          <p:cNvPr id="1195" name="Google Shape;1195;p52"/>
          <p:cNvCxnSpPr/>
          <p:nvPr/>
        </p:nvCxnSpPr>
        <p:spPr>
          <a:xfrm>
            <a:off x="390075" y="115755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graphicFrame>
        <p:nvGraphicFramePr>
          <p:cNvPr id="1200" name="Google Shape;1200;p53"/>
          <p:cNvGraphicFramePr/>
          <p:nvPr/>
        </p:nvGraphicFramePr>
        <p:xfrm>
          <a:off x="1826625" y="1191700"/>
          <a:ext cx="3000000" cy="3000000"/>
        </p:xfrm>
        <a:graphic>
          <a:graphicData uri="http://schemas.openxmlformats.org/drawingml/2006/table">
            <a:tbl>
              <a:tblPr bandRow="1" bandCol="1">
                <a:noFill/>
                <a:tableStyleId>{31F90A47-AF57-48FC-BD22-BBE7D527BA11}</a:tableStyleId>
              </a:tblPr>
              <a:tblGrid>
                <a:gridCol w="1502925">
                  <a:extLst>
                    <a:ext uri="{9D8B030D-6E8A-4147-A177-3AD203B41FA5}">
                      <a16:colId xmlns:a16="http://schemas.microsoft.com/office/drawing/2014/main" val="20000"/>
                    </a:ext>
                  </a:extLst>
                </a:gridCol>
                <a:gridCol w="3868825">
                  <a:extLst>
                    <a:ext uri="{9D8B030D-6E8A-4147-A177-3AD203B41FA5}">
                      <a16:colId xmlns:a16="http://schemas.microsoft.com/office/drawing/2014/main" val="20001"/>
                    </a:ext>
                  </a:extLst>
                </a:gridCol>
              </a:tblGrid>
              <a:tr h="1114100">
                <a:tc gridSpan="2">
                  <a:txBody>
                    <a:bodyPr/>
                    <a:lstStyle/>
                    <a:p>
                      <a:pPr marL="11430" lvl="0" indent="0" algn="l" rtl="0">
                        <a:spcBef>
                          <a:spcPts val="115"/>
                        </a:spcBef>
                        <a:spcAft>
                          <a:spcPts val="0"/>
                        </a:spcAft>
                        <a:buNone/>
                      </a:pPr>
                      <a:r>
                        <a:rPr lang="es" sz="1200" b="1">
                          <a:latin typeface="Times New Roman"/>
                          <a:ea typeface="Times New Roman"/>
                          <a:cs typeface="Times New Roman"/>
                          <a:sym typeface="Times New Roman"/>
                        </a:rPr>
                        <a:t>ESCENARIO Ingresar al sistema:</a:t>
                      </a:r>
                      <a:endParaRPr sz="1200">
                        <a:latin typeface="Times New Roman"/>
                        <a:ea typeface="Times New Roman"/>
                        <a:cs typeface="Times New Roman"/>
                        <a:sym typeface="Times New Roman"/>
                      </a:endParaRPr>
                    </a:p>
                    <a:p>
                      <a:pPr marL="0" lvl="0" indent="0" algn="l" rtl="0">
                        <a:lnSpc>
                          <a:spcPct val="50000"/>
                        </a:lnSpc>
                        <a:spcBef>
                          <a:spcPts val="0"/>
                        </a:spcBef>
                        <a:spcAft>
                          <a:spcPts val="0"/>
                        </a:spcAft>
                        <a:buNone/>
                      </a:pPr>
                      <a:endParaRPr sz="600">
                        <a:latin typeface="Times New Roman"/>
                        <a:ea typeface="Times New Roman"/>
                        <a:cs typeface="Times New Roman"/>
                        <a:sym typeface="Times New Roman"/>
                      </a:endParaRPr>
                    </a:p>
                    <a:p>
                      <a:pPr marL="914400" lvl="0" indent="-304800" algn="l" rtl="0">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Al llegar a la institución ya sea con la tarjeta o huella dactilar deberán pasarla en el dispositivo</a:t>
                      </a:r>
                      <a:endParaRPr sz="1200">
                        <a:latin typeface="Times New Roman"/>
                        <a:ea typeface="Times New Roman"/>
                        <a:cs typeface="Times New Roman"/>
                        <a:sym typeface="Times New Roman"/>
                      </a:endParaRPr>
                    </a:p>
                    <a:p>
                      <a:pPr marL="914400" lvl="0" indent="-304800" algn="l" rtl="0">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Siempre el vigilante debe estar al pendiente de que no se ingrese objetos que arriesguen la seguridad de la institución.</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solidFill>
                      <a:srgbClr val="B6D7A8"/>
                    </a:solidFill>
                  </a:tcPr>
                </a:tc>
                <a:tc hMerge="1">
                  <a:txBody>
                    <a:bodyPr/>
                    <a:lstStyle/>
                    <a:p>
                      <a:endParaRPr lang="es-CO"/>
                    </a:p>
                  </a:txBody>
                  <a:tcPr/>
                </a:tc>
                <a:extLst>
                  <a:ext uri="{0D108BD9-81ED-4DB2-BD59-A6C34878D82A}">
                    <a16:rowId xmlns:a16="http://schemas.microsoft.com/office/drawing/2014/main" val="10000"/>
                  </a:ext>
                </a:extLst>
              </a:tr>
              <a:tr h="614475">
                <a:tc>
                  <a:txBody>
                    <a:bodyPr/>
                    <a:lstStyle/>
                    <a:p>
                      <a:pPr marL="11430" lvl="0" indent="0" algn="l" rtl="0">
                        <a:spcBef>
                          <a:spcPts val="25"/>
                        </a:spcBef>
                        <a:spcAft>
                          <a:spcPts val="0"/>
                        </a:spcAft>
                        <a:buNone/>
                      </a:pPr>
                      <a:r>
                        <a:rPr lang="es" sz="1200" b="1">
                          <a:latin typeface="Times New Roman"/>
                          <a:ea typeface="Times New Roman"/>
                          <a:cs typeface="Times New Roman"/>
                          <a:sym typeface="Times New Roman"/>
                        </a:rPr>
                        <a:t>Post-condición</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a:txBody>
                    <a:bodyPr/>
                    <a:lstStyle/>
                    <a:p>
                      <a:pPr marL="11430" marR="198120" lvl="0" indent="0" algn="l" rtl="0">
                        <a:spcBef>
                          <a:spcPts val="25"/>
                        </a:spcBef>
                        <a:spcAft>
                          <a:spcPts val="0"/>
                        </a:spcAft>
                        <a:buNone/>
                      </a:pPr>
                      <a:r>
                        <a:rPr lang="es" sz="1200">
                          <a:latin typeface="Times New Roman"/>
                          <a:ea typeface="Times New Roman"/>
                          <a:cs typeface="Times New Roman"/>
                          <a:sym typeface="Times New Roman"/>
                        </a:rPr>
                        <a:t>Los actores deben abrir la maleta para que el personal de seguridad la revise</a:t>
                      </a:r>
                      <a:endParaRPr sz="1200">
                        <a:latin typeface="Times New Roman"/>
                        <a:ea typeface="Times New Roman"/>
                        <a:cs typeface="Times New Roman"/>
                        <a:sym typeface="Times New Roman"/>
                      </a:endParaRPr>
                    </a:p>
                    <a:p>
                      <a:pPr marL="11430" marR="198120" lvl="0" indent="0" algn="l" rtl="0">
                        <a:spcBef>
                          <a:spcPts val="25"/>
                        </a:spcBef>
                        <a:spcAft>
                          <a:spcPts val="0"/>
                        </a:spcAft>
                        <a:buNone/>
                      </a:pP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1"/>
                  </a:ext>
                </a:extLst>
              </a:tr>
              <a:tr h="816725">
                <a:tc gridSpan="2">
                  <a:txBody>
                    <a:bodyPr/>
                    <a:lstStyle/>
                    <a:p>
                      <a:pPr marL="0" lvl="0" indent="0" algn="l" rtl="0">
                        <a:spcBef>
                          <a:spcPts val="95"/>
                        </a:spcBef>
                        <a:spcAft>
                          <a:spcPts val="0"/>
                        </a:spcAft>
                        <a:buNone/>
                      </a:pPr>
                      <a:endParaRPr sz="1200">
                        <a:latin typeface="Times New Roman"/>
                        <a:ea typeface="Times New Roman"/>
                        <a:cs typeface="Times New Roman"/>
                        <a:sym typeface="Times New Roman"/>
                      </a:endParaRPr>
                    </a:p>
                    <a:p>
                      <a:pPr marL="11430" marR="397510" lvl="0" indent="0" algn="l" rtl="0">
                        <a:spcBef>
                          <a:spcPts val="0"/>
                        </a:spcBef>
                        <a:spcAft>
                          <a:spcPts val="0"/>
                        </a:spcAft>
                        <a:buNone/>
                      </a:pPr>
                      <a:r>
                        <a:rPr lang="es" sz="1200" b="1">
                          <a:latin typeface="Times New Roman"/>
                          <a:ea typeface="Times New Roman"/>
                          <a:cs typeface="Times New Roman"/>
                          <a:sym typeface="Times New Roman"/>
                        </a:rPr>
                        <a:t>Excepciones                  </a:t>
                      </a:r>
                      <a:endParaRPr sz="1200">
                        <a:latin typeface="Times New Roman"/>
                        <a:ea typeface="Times New Roman"/>
                        <a:cs typeface="Times New Roman"/>
                        <a:sym typeface="Times New Roman"/>
                      </a:endParaRPr>
                    </a:p>
                    <a:p>
                      <a:pPr marL="11430" lvl="0" indent="0" algn="l" rtl="0">
                        <a:spcBef>
                          <a:spcPts val="300"/>
                        </a:spcBef>
                        <a:spcAft>
                          <a:spcPts val="0"/>
                        </a:spcAft>
                        <a:buNone/>
                      </a:pPr>
                      <a:r>
                        <a:rPr lang="es" sz="1200">
                          <a:latin typeface="Times New Roman"/>
                          <a:ea typeface="Times New Roman"/>
                          <a:cs typeface="Times New Roman"/>
                          <a:sym typeface="Times New Roman"/>
                        </a:rPr>
                        <a:t>4.1 Si es alguien nuevo en la institución o sea un visitante</a:t>
                      </a:r>
                      <a:endParaRPr sz="1200">
                        <a:latin typeface="Times New Roman"/>
                        <a:ea typeface="Times New Roman"/>
                        <a:cs typeface="Times New Roman"/>
                        <a:sym typeface="Times New Roman"/>
                      </a:endParaRPr>
                    </a:p>
                    <a:p>
                      <a:pPr marL="0" lvl="0" indent="0" algn="l" rtl="0">
                        <a:lnSpc>
                          <a:spcPct val="50000"/>
                        </a:lnSpc>
                        <a:spcBef>
                          <a:spcPts val="0"/>
                        </a:spcBef>
                        <a:spcAft>
                          <a:spcPts val="0"/>
                        </a:spcAft>
                        <a:buNone/>
                      </a:pPr>
                      <a:endParaRPr sz="600">
                        <a:latin typeface="Times New Roman"/>
                        <a:ea typeface="Times New Roman"/>
                        <a:cs typeface="Times New Roman"/>
                        <a:sym typeface="Times New Roman"/>
                      </a:endParaRPr>
                    </a:p>
                    <a:p>
                      <a:pPr marL="11430" lvl="0" indent="0" algn="l" rtl="0">
                        <a:spcBef>
                          <a:spcPts val="0"/>
                        </a:spcBef>
                        <a:spcAft>
                          <a:spcPts val="0"/>
                        </a:spcAft>
                        <a:buNone/>
                      </a:pP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hMerge="1">
                  <a:txBody>
                    <a:bodyPr/>
                    <a:lstStyle/>
                    <a:p>
                      <a:endParaRPr lang="es-CO"/>
                    </a:p>
                  </a:txBody>
                  <a:tcPr/>
                </a:tc>
                <a:extLst>
                  <a:ext uri="{0D108BD9-81ED-4DB2-BD59-A6C34878D82A}">
                    <a16:rowId xmlns:a16="http://schemas.microsoft.com/office/drawing/2014/main" val="10002"/>
                  </a:ext>
                </a:extLst>
              </a:tr>
              <a:tr h="350700">
                <a:tc>
                  <a:txBody>
                    <a:bodyPr/>
                    <a:lstStyle/>
                    <a:p>
                      <a:pPr marL="11430" lvl="0" indent="0" algn="l" rtl="0">
                        <a:spcBef>
                          <a:spcPts val="35"/>
                        </a:spcBef>
                        <a:spcAft>
                          <a:spcPts val="0"/>
                        </a:spcAft>
                        <a:buNone/>
                      </a:pPr>
                      <a:r>
                        <a:rPr lang="es" sz="1200" b="1">
                          <a:latin typeface="Times New Roman"/>
                          <a:ea typeface="Times New Roman"/>
                          <a:cs typeface="Times New Roman"/>
                          <a:sym typeface="Times New Roman"/>
                        </a:rPr>
                        <a:t>Frecuencia esperada</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a:txBody>
                    <a:bodyPr/>
                    <a:lstStyle/>
                    <a:p>
                      <a:pPr marL="11430" marR="125095" lvl="0" indent="0" algn="l" rtl="0">
                        <a:spcBef>
                          <a:spcPts val="35"/>
                        </a:spcBef>
                        <a:spcAft>
                          <a:spcPts val="0"/>
                        </a:spcAft>
                        <a:buNone/>
                      </a:pPr>
                      <a:r>
                        <a:rPr lang="es" sz="1200">
                          <a:latin typeface="Times New Roman"/>
                          <a:ea typeface="Times New Roman"/>
                          <a:cs typeface="Times New Roman"/>
                          <a:sym typeface="Times New Roman"/>
                        </a:rPr>
                        <a:t>Frecuente 100 veces por Día </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3"/>
                  </a:ext>
                </a:extLst>
              </a:tr>
              <a:tr h="481850">
                <a:tc>
                  <a:txBody>
                    <a:bodyPr/>
                    <a:lstStyle/>
                    <a:p>
                      <a:pPr marL="11430" lvl="0" indent="0" algn="l" rtl="0">
                        <a:spcBef>
                          <a:spcPts val="25"/>
                        </a:spcBef>
                        <a:spcAft>
                          <a:spcPts val="0"/>
                        </a:spcAft>
                        <a:buNone/>
                      </a:pPr>
                      <a:r>
                        <a:rPr lang="es" sz="1200" b="1">
                          <a:latin typeface="Times New Roman"/>
                          <a:ea typeface="Times New Roman"/>
                          <a:cs typeface="Times New Roman"/>
                          <a:sym typeface="Times New Roman"/>
                        </a:rPr>
                        <a:t>Prioridad</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a:txBody>
                    <a:bodyPr/>
                    <a:lstStyle/>
                    <a:p>
                      <a:pPr marL="11430" marR="130175" lvl="0" indent="0" algn="l" rtl="0">
                        <a:spcBef>
                          <a:spcPts val="25"/>
                        </a:spcBef>
                        <a:spcAft>
                          <a:spcPts val="0"/>
                        </a:spcAft>
                        <a:buNone/>
                      </a:pPr>
                      <a:r>
                        <a:rPr lang="es" sz="1200">
                          <a:latin typeface="Times New Roman"/>
                          <a:ea typeface="Times New Roman"/>
                          <a:cs typeface="Times New Roman"/>
                          <a:sym typeface="Times New Roman"/>
                        </a:rPr>
                        <a:t>Alta </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4"/>
                  </a:ext>
                </a:extLst>
              </a:tr>
              <a:tr h="350700">
                <a:tc>
                  <a:txBody>
                    <a:bodyPr/>
                    <a:lstStyle/>
                    <a:p>
                      <a:pPr marL="11430" lvl="0" indent="0" algn="l" rtl="0">
                        <a:spcBef>
                          <a:spcPts val="40"/>
                        </a:spcBef>
                        <a:spcAft>
                          <a:spcPts val="0"/>
                        </a:spcAft>
                        <a:buNone/>
                      </a:pPr>
                      <a:r>
                        <a:rPr lang="es" sz="1200" b="1">
                          <a:latin typeface="Times New Roman"/>
                          <a:ea typeface="Times New Roman"/>
                          <a:cs typeface="Times New Roman"/>
                          <a:sym typeface="Times New Roman"/>
                        </a:rPr>
                        <a:t>Comentarios</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a:txBody>
                    <a:bodyPr/>
                    <a:lstStyle/>
                    <a:p>
                      <a:pPr marL="11430" marR="281940" lvl="0" indent="0" algn="l" rtl="0">
                        <a:spcBef>
                          <a:spcPts val="40"/>
                        </a:spcBef>
                        <a:spcAft>
                          <a:spcPts val="0"/>
                        </a:spcAft>
                        <a:buNone/>
                      </a:pPr>
                      <a:r>
                        <a:rPr lang="es" sz="1200">
                          <a:latin typeface="Times New Roman"/>
                          <a:ea typeface="Times New Roman"/>
                          <a:cs typeface="Times New Roman"/>
                          <a:sym typeface="Times New Roman"/>
                        </a:rPr>
                        <a:t>Sin comentario.</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5"/>
                  </a:ext>
                </a:extLst>
              </a:tr>
            </a:tbl>
          </a:graphicData>
        </a:graphic>
      </p:graphicFrame>
      <p:pic>
        <p:nvPicPr>
          <p:cNvPr id="1201" name="Google Shape;1201;p53"/>
          <p:cNvPicPr preferRelativeResize="0"/>
          <p:nvPr/>
        </p:nvPicPr>
        <p:blipFill rotWithShape="1">
          <a:blip r:embed="rId3">
            <a:alphaModFix/>
          </a:blip>
          <a:srcRect l="4159" t="1771" r="3606" b="3504"/>
          <a:stretch/>
        </p:blipFill>
        <p:spPr>
          <a:xfrm>
            <a:off x="201871" y="34150"/>
            <a:ext cx="1043379" cy="1157550"/>
          </a:xfrm>
          <a:prstGeom prst="rect">
            <a:avLst/>
          </a:prstGeom>
          <a:noFill/>
          <a:ln>
            <a:noFill/>
          </a:ln>
        </p:spPr>
      </p:pic>
      <p:cxnSp>
        <p:nvCxnSpPr>
          <p:cNvPr id="1202" name="Google Shape;1202;p53"/>
          <p:cNvCxnSpPr/>
          <p:nvPr/>
        </p:nvCxnSpPr>
        <p:spPr>
          <a:xfrm>
            <a:off x="390075" y="115755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graphicFrame>
        <p:nvGraphicFramePr>
          <p:cNvPr id="1207" name="Google Shape;1207;p54"/>
          <p:cNvGraphicFramePr/>
          <p:nvPr/>
        </p:nvGraphicFramePr>
        <p:xfrm>
          <a:off x="2270275" y="1191700"/>
          <a:ext cx="3000000" cy="3000000"/>
        </p:xfrm>
        <a:graphic>
          <a:graphicData uri="http://schemas.openxmlformats.org/drawingml/2006/table">
            <a:tbl>
              <a:tblPr bandRow="1" bandCol="1">
                <a:noFill/>
                <a:tableStyleId>{31F90A47-AF57-48FC-BD22-BBE7D527BA11}</a:tableStyleId>
              </a:tblPr>
              <a:tblGrid>
                <a:gridCol w="10694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2978100">
                  <a:extLst>
                    <a:ext uri="{9D8B030D-6E8A-4147-A177-3AD203B41FA5}">
                      <a16:colId xmlns:a16="http://schemas.microsoft.com/office/drawing/2014/main" val="20002"/>
                    </a:ext>
                  </a:extLst>
                </a:gridCol>
              </a:tblGrid>
              <a:tr h="260275">
                <a:tc gridSpan="2">
                  <a:txBody>
                    <a:bodyPr/>
                    <a:lstStyle/>
                    <a:p>
                      <a:pPr marL="11430" lvl="0" indent="0" algn="l" rtl="0">
                        <a:spcBef>
                          <a:spcPts val="135"/>
                        </a:spcBef>
                        <a:spcAft>
                          <a:spcPts val="0"/>
                        </a:spcAft>
                        <a:buNone/>
                      </a:pPr>
                      <a:r>
                        <a:rPr lang="es" sz="1200" b="1">
                          <a:latin typeface="Times New Roman"/>
                          <a:ea typeface="Times New Roman"/>
                          <a:cs typeface="Times New Roman"/>
                          <a:sym typeface="Times New Roman"/>
                        </a:rPr>
                        <a:t># Ref.</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B4A7D6"/>
                    </a:solidFill>
                  </a:tcPr>
                </a:tc>
                <a:tc hMerge="1">
                  <a:txBody>
                    <a:bodyPr/>
                    <a:lstStyle/>
                    <a:p>
                      <a:endParaRPr lang="es-CO"/>
                    </a:p>
                  </a:txBody>
                  <a:tcPr/>
                </a:tc>
                <a:tc>
                  <a:txBody>
                    <a:bodyPr/>
                    <a:lstStyle/>
                    <a:p>
                      <a:pPr marL="10160" marR="130175" lvl="0" indent="0" algn="l" rtl="0">
                        <a:spcBef>
                          <a:spcPts val="135"/>
                        </a:spcBef>
                        <a:spcAft>
                          <a:spcPts val="0"/>
                        </a:spcAft>
                        <a:buNone/>
                      </a:pPr>
                      <a:r>
                        <a:rPr lang="es" sz="1200">
                          <a:latin typeface="Times New Roman"/>
                          <a:ea typeface="Times New Roman"/>
                          <a:cs typeface="Times New Roman"/>
                          <a:sym typeface="Times New Roman"/>
                        </a:rPr>
                        <a:t>CU03</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B4A7D6"/>
                    </a:solidFill>
                  </a:tcPr>
                </a:tc>
                <a:extLst>
                  <a:ext uri="{0D108BD9-81ED-4DB2-BD59-A6C34878D82A}">
                    <a16:rowId xmlns:a16="http://schemas.microsoft.com/office/drawing/2014/main" val="10000"/>
                  </a:ext>
                </a:extLst>
              </a:tr>
              <a:tr h="254325">
                <a:tc gridSpan="2">
                  <a:txBody>
                    <a:bodyPr/>
                    <a:lstStyle/>
                    <a:p>
                      <a:pPr marL="11430" lvl="0" indent="0" algn="l" rtl="0">
                        <a:spcBef>
                          <a:spcPts val="35"/>
                        </a:spcBef>
                        <a:spcAft>
                          <a:spcPts val="0"/>
                        </a:spcAft>
                        <a:buNone/>
                      </a:pPr>
                      <a:r>
                        <a:rPr lang="es" sz="1200" b="1">
                          <a:latin typeface="Times New Roman"/>
                          <a:ea typeface="Times New Roman"/>
                          <a:cs typeface="Times New Roman"/>
                          <a:sym typeface="Times New Roman"/>
                        </a:rPr>
                        <a:t>Caso de Uso</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B4A7D6"/>
                    </a:solidFill>
                  </a:tcPr>
                </a:tc>
                <a:tc hMerge="1">
                  <a:txBody>
                    <a:bodyPr/>
                    <a:lstStyle/>
                    <a:p>
                      <a:endParaRPr lang="es-CO"/>
                    </a:p>
                  </a:txBody>
                  <a:tcPr/>
                </a:tc>
                <a:tc>
                  <a:txBody>
                    <a:bodyPr/>
                    <a:lstStyle/>
                    <a:p>
                      <a:pPr marL="0" marR="207009" lvl="0" indent="0" algn="l" rtl="0">
                        <a:spcBef>
                          <a:spcPts val="35"/>
                        </a:spcBef>
                        <a:spcAft>
                          <a:spcPts val="0"/>
                        </a:spcAft>
                        <a:buNone/>
                      </a:pPr>
                      <a:r>
                        <a:rPr lang="es" sz="1200">
                          <a:latin typeface="Times New Roman"/>
                          <a:ea typeface="Times New Roman"/>
                          <a:cs typeface="Times New Roman"/>
                          <a:sym typeface="Times New Roman"/>
                        </a:rPr>
                        <a:t>Acceso</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B4A7D6"/>
                    </a:solidFill>
                  </a:tcPr>
                </a:tc>
                <a:extLst>
                  <a:ext uri="{0D108BD9-81ED-4DB2-BD59-A6C34878D82A}">
                    <a16:rowId xmlns:a16="http://schemas.microsoft.com/office/drawing/2014/main" val="10001"/>
                  </a:ext>
                </a:extLst>
              </a:tr>
              <a:tr h="157125">
                <a:tc gridSpan="2">
                  <a:txBody>
                    <a:bodyPr/>
                    <a:lstStyle/>
                    <a:p>
                      <a:pPr marL="11430" lvl="0" indent="0" algn="l" rtl="0">
                        <a:spcBef>
                          <a:spcPts val="25"/>
                        </a:spcBef>
                        <a:spcAft>
                          <a:spcPts val="0"/>
                        </a:spcAft>
                        <a:buNone/>
                      </a:pPr>
                      <a:r>
                        <a:rPr lang="es" sz="1200" b="1">
                          <a:latin typeface="Times New Roman"/>
                          <a:ea typeface="Times New Roman"/>
                          <a:cs typeface="Times New Roman"/>
                          <a:sym typeface="Times New Roman"/>
                        </a:rPr>
                        <a:t>Autor</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B4A7D6"/>
                    </a:solidFill>
                  </a:tcPr>
                </a:tc>
                <a:tc hMerge="1">
                  <a:txBody>
                    <a:bodyPr/>
                    <a:lstStyle/>
                    <a:p>
                      <a:endParaRPr lang="es-CO"/>
                    </a:p>
                  </a:txBody>
                  <a:tcPr/>
                </a:tc>
                <a:tc>
                  <a:txBody>
                    <a:bodyPr/>
                    <a:lstStyle/>
                    <a:p>
                      <a:pPr marL="10160" lvl="0" indent="0" algn="l" rtl="0">
                        <a:spcBef>
                          <a:spcPts val="25"/>
                        </a:spcBef>
                        <a:spcAft>
                          <a:spcPts val="0"/>
                        </a:spcAft>
                        <a:buNone/>
                      </a:pPr>
                      <a:r>
                        <a:rPr lang="es" sz="1200">
                          <a:latin typeface="Times New Roman"/>
                          <a:ea typeface="Times New Roman"/>
                          <a:cs typeface="Times New Roman"/>
                          <a:sym typeface="Times New Roman"/>
                        </a:rPr>
                        <a:t>Vanessa Bejarano - Juan Valero- Andres noreña- alejandro ballen</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B4A7D6"/>
                    </a:solidFill>
                  </a:tcPr>
                </a:tc>
                <a:extLst>
                  <a:ext uri="{0D108BD9-81ED-4DB2-BD59-A6C34878D82A}">
                    <a16:rowId xmlns:a16="http://schemas.microsoft.com/office/drawing/2014/main" val="10002"/>
                  </a:ext>
                </a:extLst>
              </a:tr>
              <a:tr h="157125">
                <a:tc gridSpan="2">
                  <a:txBody>
                    <a:bodyPr/>
                    <a:lstStyle/>
                    <a:p>
                      <a:pPr marL="0" lvl="0" indent="0" algn="l" rtl="0">
                        <a:spcBef>
                          <a:spcPts val="35"/>
                        </a:spcBef>
                        <a:spcAft>
                          <a:spcPts val="0"/>
                        </a:spcAft>
                        <a:buNone/>
                      </a:pPr>
                      <a:r>
                        <a:rPr lang="es" sz="1200" b="1">
                          <a:latin typeface="Times New Roman"/>
                          <a:ea typeface="Times New Roman"/>
                          <a:cs typeface="Times New Roman"/>
                          <a:sym typeface="Times New Roman"/>
                        </a:rPr>
                        <a:t>Fecha</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B4A7D6"/>
                    </a:solidFill>
                  </a:tcPr>
                </a:tc>
                <a:tc hMerge="1">
                  <a:txBody>
                    <a:bodyPr/>
                    <a:lstStyle/>
                    <a:p>
                      <a:endParaRPr lang="es-CO"/>
                    </a:p>
                  </a:txBody>
                  <a:tcPr/>
                </a:tc>
                <a:tc>
                  <a:txBody>
                    <a:bodyPr/>
                    <a:lstStyle/>
                    <a:p>
                      <a:pPr marL="10160" lvl="0" indent="0" algn="l" rtl="0">
                        <a:spcBef>
                          <a:spcPts val="35"/>
                        </a:spcBef>
                        <a:spcAft>
                          <a:spcPts val="0"/>
                        </a:spcAft>
                        <a:buNone/>
                      </a:pPr>
                      <a:r>
                        <a:rPr lang="es" sz="1200">
                          <a:latin typeface="Times New Roman"/>
                          <a:ea typeface="Times New Roman"/>
                          <a:cs typeface="Times New Roman"/>
                          <a:sym typeface="Times New Roman"/>
                        </a:rPr>
                        <a:t>16/06/20 20</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B4A7D6"/>
                    </a:solidFill>
                  </a:tcPr>
                </a:tc>
                <a:extLst>
                  <a:ext uri="{0D108BD9-81ED-4DB2-BD59-A6C34878D82A}">
                    <a16:rowId xmlns:a16="http://schemas.microsoft.com/office/drawing/2014/main" val="10003"/>
                  </a:ext>
                </a:extLst>
              </a:tr>
              <a:tr h="350475">
                <a:tc gridSpan="2">
                  <a:txBody>
                    <a:bodyPr/>
                    <a:lstStyle/>
                    <a:p>
                      <a:pPr marL="11430" lvl="0" indent="0" algn="l" rtl="0">
                        <a:spcBef>
                          <a:spcPts val="35"/>
                        </a:spcBef>
                        <a:spcAft>
                          <a:spcPts val="0"/>
                        </a:spcAft>
                        <a:buNone/>
                      </a:pPr>
                      <a:r>
                        <a:rPr lang="es" sz="1200" b="1">
                          <a:latin typeface="Times New Roman"/>
                          <a:ea typeface="Times New Roman"/>
                          <a:cs typeface="Times New Roman"/>
                          <a:sym typeface="Times New Roman"/>
                        </a:rPr>
                        <a:t>Versión</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B4A7D6"/>
                    </a:solidFill>
                  </a:tcPr>
                </a:tc>
                <a:tc hMerge="1">
                  <a:txBody>
                    <a:bodyPr/>
                    <a:lstStyle/>
                    <a:p>
                      <a:endParaRPr lang="es-CO"/>
                    </a:p>
                  </a:txBody>
                  <a:tcPr/>
                </a:tc>
                <a:tc>
                  <a:txBody>
                    <a:bodyPr/>
                    <a:lstStyle/>
                    <a:p>
                      <a:pPr marL="10160" marR="13970" lvl="0" indent="0" algn="l" rtl="0">
                        <a:spcBef>
                          <a:spcPts val="35"/>
                        </a:spcBef>
                        <a:spcAft>
                          <a:spcPts val="0"/>
                        </a:spcAft>
                        <a:buNone/>
                      </a:pPr>
                      <a:r>
                        <a:rPr lang="es" sz="1200">
                          <a:latin typeface="Times New Roman"/>
                          <a:ea typeface="Times New Roman"/>
                          <a:cs typeface="Times New Roman"/>
                          <a:sym typeface="Times New Roman"/>
                        </a:rPr>
                        <a:t>Versión 1.0</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B4A7D6"/>
                    </a:solidFill>
                  </a:tcPr>
                </a:tc>
                <a:extLst>
                  <a:ext uri="{0D108BD9-81ED-4DB2-BD59-A6C34878D82A}">
                    <a16:rowId xmlns:a16="http://schemas.microsoft.com/office/drawing/2014/main" val="10004"/>
                  </a:ext>
                </a:extLst>
              </a:tr>
              <a:tr h="253650">
                <a:tc gridSpan="2">
                  <a:txBody>
                    <a:bodyPr/>
                    <a:lstStyle/>
                    <a:p>
                      <a:pPr marL="11430" lvl="0" indent="0" algn="l" rtl="0">
                        <a:spcBef>
                          <a:spcPts val="25"/>
                        </a:spcBef>
                        <a:spcAft>
                          <a:spcPts val="0"/>
                        </a:spcAft>
                        <a:buNone/>
                      </a:pPr>
                      <a:r>
                        <a:rPr lang="es" sz="1200" b="1">
                          <a:latin typeface="Times New Roman"/>
                          <a:ea typeface="Times New Roman"/>
                          <a:cs typeface="Times New Roman"/>
                          <a:sym typeface="Times New Roman"/>
                        </a:rPr>
                        <a:t>Actor/es</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B4A7D6"/>
                    </a:solidFill>
                  </a:tcPr>
                </a:tc>
                <a:tc hMerge="1">
                  <a:txBody>
                    <a:bodyPr/>
                    <a:lstStyle/>
                    <a:p>
                      <a:endParaRPr lang="es-CO"/>
                    </a:p>
                  </a:txBody>
                  <a:tcPr/>
                </a:tc>
                <a:tc>
                  <a:txBody>
                    <a:bodyPr/>
                    <a:lstStyle/>
                    <a:p>
                      <a:pPr marL="0" marR="279400" lvl="0" indent="0" algn="l" rtl="0">
                        <a:spcBef>
                          <a:spcPts val="25"/>
                        </a:spcBef>
                        <a:spcAft>
                          <a:spcPts val="0"/>
                        </a:spcAft>
                        <a:buNone/>
                      </a:pPr>
                      <a:r>
                        <a:rPr lang="es" sz="1200">
                          <a:latin typeface="Times New Roman"/>
                          <a:ea typeface="Times New Roman"/>
                          <a:cs typeface="Times New Roman"/>
                          <a:sym typeface="Times New Roman"/>
                        </a:rPr>
                        <a:t>Vigilante</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B4A7D6"/>
                    </a:solidFill>
                  </a:tcPr>
                </a:tc>
                <a:extLst>
                  <a:ext uri="{0D108BD9-81ED-4DB2-BD59-A6C34878D82A}">
                    <a16:rowId xmlns:a16="http://schemas.microsoft.com/office/drawing/2014/main" val="10005"/>
                  </a:ext>
                </a:extLst>
              </a:tr>
              <a:tr h="157125">
                <a:tc gridSpan="2">
                  <a:txBody>
                    <a:bodyPr/>
                    <a:lstStyle/>
                    <a:p>
                      <a:pPr marL="11430" lvl="0" indent="0" algn="l" rtl="0">
                        <a:spcBef>
                          <a:spcPts val="35"/>
                        </a:spcBef>
                        <a:spcAft>
                          <a:spcPts val="0"/>
                        </a:spcAft>
                        <a:buNone/>
                      </a:pPr>
                      <a:r>
                        <a:rPr lang="es" sz="1200" b="1">
                          <a:latin typeface="Times New Roman"/>
                          <a:ea typeface="Times New Roman"/>
                          <a:cs typeface="Times New Roman"/>
                          <a:sym typeface="Times New Roman"/>
                        </a:rPr>
                        <a:t>Tipo</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B4A7D6"/>
                    </a:solidFill>
                  </a:tcPr>
                </a:tc>
                <a:tc hMerge="1">
                  <a:txBody>
                    <a:bodyPr/>
                    <a:lstStyle/>
                    <a:p>
                      <a:endParaRPr lang="es-CO"/>
                    </a:p>
                  </a:txBody>
                  <a:tcPr/>
                </a:tc>
                <a:tc>
                  <a:txBody>
                    <a:bodyPr/>
                    <a:lstStyle/>
                    <a:p>
                      <a:pPr marL="10160" lvl="0" indent="0" algn="l" rtl="0">
                        <a:spcBef>
                          <a:spcPts val="35"/>
                        </a:spcBef>
                        <a:spcAft>
                          <a:spcPts val="0"/>
                        </a:spcAft>
                        <a:buNone/>
                      </a:pPr>
                      <a:r>
                        <a:rPr lang="es" sz="1200">
                          <a:latin typeface="Times New Roman"/>
                          <a:ea typeface="Times New Roman"/>
                          <a:cs typeface="Times New Roman"/>
                          <a:sym typeface="Times New Roman"/>
                        </a:rPr>
                        <a:t>Primario </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B4A7D6"/>
                    </a:solidFill>
                  </a:tcPr>
                </a:tc>
                <a:extLst>
                  <a:ext uri="{0D108BD9-81ED-4DB2-BD59-A6C34878D82A}">
                    <a16:rowId xmlns:a16="http://schemas.microsoft.com/office/drawing/2014/main" val="10006"/>
                  </a:ext>
                </a:extLst>
              </a:tr>
              <a:tr h="350475">
                <a:tc gridSpan="2">
                  <a:txBody>
                    <a:bodyPr/>
                    <a:lstStyle/>
                    <a:p>
                      <a:pPr marL="11430" lvl="0" indent="0" algn="l" rtl="0">
                        <a:spcBef>
                          <a:spcPts val="35"/>
                        </a:spcBef>
                        <a:spcAft>
                          <a:spcPts val="0"/>
                        </a:spcAft>
                        <a:buNone/>
                      </a:pPr>
                      <a:r>
                        <a:rPr lang="es" sz="1200" b="1">
                          <a:latin typeface="Times New Roman"/>
                          <a:ea typeface="Times New Roman"/>
                          <a:cs typeface="Times New Roman"/>
                          <a:sym typeface="Times New Roman"/>
                        </a:rPr>
                        <a:t>Descripción</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B4A7D6"/>
                    </a:solidFill>
                  </a:tcPr>
                </a:tc>
                <a:tc hMerge="1">
                  <a:txBody>
                    <a:bodyPr/>
                    <a:lstStyle/>
                    <a:p>
                      <a:endParaRPr lang="es-CO"/>
                    </a:p>
                  </a:txBody>
                  <a:tcPr/>
                </a:tc>
                <a:tc>
                  <a:txBody>
                    <a:bodyPr/>
                    <a:lstStyle/>
                    <a:p>
                      <a:pPr marL="10160" marR="130175" lvl="0" indent="0" algn="just" rtl="0">
                        <a:spcBef>
                          <a:spcPts val="35"/>
                        </a:spcBef>
                        <a:spcAft>
                          <a:spcPts val="0"/>
                        </a:spcAft>
                        <a:buNone/>
                      </a:pPr>
                      <a:r>
                        <a:rPr lang="es" sz="1200">
                          <a:latin typeface="Times New Roman"/>
                          <a:ea typeface="Times New Roman"/>
                          <a:cs typeface="Times New Roman"/>
                          <a:sym typeface="Times New Roman"/>
                        </a:rPr>
                        <a:t>A la hora de ingreso no presenta ninguna irregularidad con su identificación</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B4A7D6"/>
                    </a:solidFill>
                  </a:tcPr>
                </a:tc>
                <a:extLst>
                  <a:ext uri="{0D108BD9-81ED-4DB2-BD59-A6C34878D82A}">
                    <a16:rowId xmlns:a16="http://schemas.microsoft.com/office/drawing/2014/main" val="10007"/>
                  </a:ext>
                </a:extLst>
              </a:tr>
              <a:tr h="303475">
                <a:tc rowSpan="2">
                  <a:txBody>
                    <a:bodyPr/>
                    <a:lstStyle/>
                    <a:p>
                      <a:pPr marL="11430" lvl="0" indent="0" algn="l" rtl="0">
                        <a:spcBef>
                          <a:spcPts val="25"/>
                        </a:spcBef>
                        <a:spcAft>
                          <a:spcPts val="0"/>
                        </a:spcAft>
                        <a:buNone/>
                      </a:pPr>
                      <a:r>
                        <a:rPr lang="es" sz="1200" b="1">
                          <a:latin typeface="Times New Roman"/>
                          <a:ea typeface="Times New Roman"/>
                          <a:cs typeface="Times New Roman"/>
                          <a:sym typeface="Times New Roman"/>
                        </a:rPr>
                        <a:t>Referencias</a:t>
                      </a:r>
                      <a:endParaRPr sz="1200">
                        <a:latin typeface="Times New Roman"/>
                        <a:ea typeface="Times New Roman"/>
                        <a:cs typeface="Times New Roman"/>
                        <a:sym typeface="Times New Roman"/>
                      </a:endParaRPr>
                    </a:p>
                    <a:p>
                      <a:pPr marL="11430" lvl="0" indent="0" algn="l" rtl="0">
                        <a:spcBef>
                          <a:spcPts val="0"/>
                        </a:spcBef>
                        <a:spcAft>
                          <a:spcPts val="0"/>
                        </a:spcAft>
                        <a:buNone/>
                      </a:pPr>
                      <a:r>
                        <a:rPr lang="es" sz="1200" b="1">
                          <a:latin typeface="Times New Roman"/>
                          <a:ea typeface="Times New Roman"/>
                          <a:cs typeface="Times New Roman"/>
                          <a:sym typeface="Times New Roman"/>
                        </a:rPr>
                        <a:t>Cruzadas</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B4A7D6"/>
                    </a:solidFill>
                  </a:tcPr>
                </a:tc>
                <a:tc>
                  <a:txBody>
                    <a:bodyPr/>
                    <a:lstStyle/>
                    <a:p>
                      <a:pPr marL="10160" lvl="0" indent="0" algn="l" rtl="0">
                        <a:spcBef>
                          <a:spcPts val="25"/>
                        </a:spcBef>
                        <a:spcAft>
                          <a:spcPts val="0"/>
                        </a:spcAft>
                        <a:buNone/>
                      </a:pPr>
                      <a:r>
                        <a:rPr lang="es" sz="1200" b="1">
                          <a:latin typeface="Times New Roman"/>
                          <a:ea typeface="Times New Roman"/>
                          <a:cs typeface="Times New Roman"/>
                          <a:sym typeface="Times New Roman"/>
                        </a:rPr>
                        <a:t>C.U.</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B4A7D6"/>
                    </a:solidFill>
                  </a:tcPr>
                </a:tc>
                <a:tc>
                  <a:txBody>
                    <a:bodyPr/>
                    <a:lstStyle/>
                    <a:p>
                      <a:pPr marL="10160" marR="80010" lvl="0" indent="0" algn="l" rtl="0">
                        <a:spcBef>
                          <a:spcPts val="25"/>
                        </a:spcBef>
                        <a:spcAft>
                          <a:spcPts val="0"/>
                        </a:spcAft>
                        <a:buNone/>
                      </a:pPr>
                      <a:r>
                        <a:rPr lang="es" sz="1200">
                          <a:latin typeface="Times New Roman"/>
                          <a:ea typeface="Times New Roman"/>
                          <a:cs typeface="Times New Roman"/>
                          <a:sym typeface="Times New Roman"/>
                        </a:rPr>
                        <a:t>Extend</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B4A7D6"/>
                    </a:solidFill>
                  </a:tcPr>
                </a:tc>
                <a:extLst>
                  <a:ext uri="{0D108BD9-81ED-4DB2-BD59-A6C34878D82A}">
                    <a16:rowId xmlns:a16="http://schemas.microsoft.com/office/drawing/2014/main" val="10008"/>
                  </a:ext>
                </a:extLst>
              </a:tr>
              <a:tr h="437575">
                <a:tc vMerge="1">
                  <a:txBody>
                    <a:bodyPr/>
                    <a:lstStyle/>
                    <a:p>
                      <a:endParaRPr lang="es-CO"/>
                    </a:p>
                  </a:txBody>
                  <a:tcPr/>
                </a:tc>
                <a:tc>
                  <a:txBody>
                    <a:bodyPr/>
                    <a:lstStyle/>
                    <a:p>
                      <a:pPr marL="10160" lvl="0" indent="0" algn="l" rtl="0">
                        <a:spcBef>
                          <a:spcPts val="35"/>
                        </a:spcBef>
                        <a:spcAft>
                          <a:spcPts val="0"/>
                        </a:spcAft>
                        <a:buNone/>
                      </a:pPr>
                      <a:r>
                        <a:rPr lang="es" sz="1200" b="1">
                          <a:latin typeface="Times New Roman"/>
                          <a:ea typeface="Times New Roman"/>
                          <a:cs typeface="Times New Roman"/>
                          <a:sym typeface="Times New Roman"/>
                        </a:rPr>
                        <a:t>R.F.</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B4A7D6"/>
                    </a:solidFill>
                  </a:tcPr>
                </a:tc>
                <a:tc>
                  <a:txBody>
                    <a:bodyPr/>
                    <a:lstStyle/>
                    <a:p>
                      <a:pPr marL="0" lvl="0" indent="0" algn="l" rtl="0">
                        <a:lnSpc>
                          <a:spcPct val="108333"/>
                        </a:lnSpc>
                        <a:spcBef>
                          <a:spcPts val="90"/>
                        </a:spcBef>
                        <a:spcAft>
                          <a:spcPts val="0"/>
                        </a:spcAft>
                        <a:buNone/>
                      </a:pPr>
                      <a:r>
                        <a:rPr lang="es" sz="1000"/>
                        <a:t>RF001,RF02,RF003,RF05,RF020</a:t>
                      </a:r>
                      <a:endParaRPr sz="11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B4A7D6"/>
                    </a:solidFill>
                  </a:tcPr>
                </a:tc>
                <a:extLst>
                  <a:ext uri="{0D108BD9-81ED-4DB2-BD59-A6C34878D82A}">
                    <a16:rowId xmlns:a16="http://schemas.microsoft.com/office/drawing/2014/main" val="10009"/>
                  </a:ext>
                </a:extLst>
              </a:tr>
              <a:tr h="349450">
                <a:tc gridSpan="2">
                  <a:txBody>
                    <a:bodyPr/>
                    <a:lstStyle/>
                    <a:p>
                      <a:pPr marL="11430" lvl="0" indent="0" algn="l" rtl="0">
                        <a:spcBef>
                          <a:spcPts val="25"/>
                        </a:spcBef>
                        <a:spcAft>
                          <a:spcPts val="0"/>
                        </a:spcAft>
                        <a:buNone/>
                      </a:pPr>
                      <a:r>
                        <a:rPr lang="es" sz="1200" b="1">
                          <a:latin typeface="Times New Roman"/>
                          <a:ea typeface="Times New Roman"/>
                          <a:cs typeface="Times New Roman"/>
                          <a:sym typeface="Times New Roman"/>
                        </a:rPr>
                        <a:t>Precondición</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cap="flat" cmpd="sng">
                      <a:solidFill>
                        <a:srgbClr val="000000"/>
                      </a:solidFill>
                      <a:prstDash val="solid"/>
                      <a:round/>
                      <a:headEnd type="none" w="sm" len="sm"/>
                      <a:tailEnd type="none" w="sm" len="sm"/>
                    </a:lnB>
                    <a:solidFill>
                      <a:srgbClr val="B4A7D6"/>
                    </a:solidFill>
                  </a:tcPr>
                </a:tc>
                <a:tc hMerge="1">
                  <a:txBody>
                    <a:bodyPr/>
                    <a:lstStyle/>
                    <a:p>
                      <a:endParaRPr lang="es-CO"/>
                    </a:p>
                  </a:txBody>
                  <a:tcPr/>
                </a:tc>
                <a:tc>
                  <a:txBody>
                    <a:bodyPr/>
                    <a:lstStyle/>
                    <a:p>
                      <a:pPr marL="0" marR="194945" lvl="0" indent="0" algn="l" rtl="0">
                        <a:spcBef>
                          <a:spcPts val="25"/>
                        </a:spcBef>
                        <a:spcAft>
                          <a:spcPts val="0"/>
                        </a:spcAft>
                        <a:buNone/>
                      </a:pPr>
                      <a:r>
                        <a:rPr lang="es" sz="1200">
                          <a:latin typeface="Times New Roman"/>
                          <a:ea typeface="Times New Roman"/>
                          <a:cs typeface="Times New Roman"/>
                          <a:sym typeface="Times New Roman"/>
                        </a:rPr>
                        <a:t>El dispositivo da un indicativo encendiendo una luz verde.</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cap="flat" cmpd="sng">
                      <a:solidFill>
                        <a:srgbClr val="000000"/>
                      </a:solidFill>
                      <a:prstDash val="solid"/>
                      <a:round/>
                      <a:headEnd type="none" w="sm" len="sm"/>
                      <a:tailEnd type="none" w="sm" len="sm"/>
                    </a:lnB>
                    <a:solidFill>
                      <a:srgbClr val="B4A7D6"/>
                    </a:solidFill>
                  </a:tcPr>
                </a:tc>
                <a:extLst>
                  <a:ext uri="{0D108BD9-81ED-4DB2-BD59-A6C34878D82A}">
                    <a16:rowId xmlns:a16="http://schemas.microsoft.com/office/drawing/2014/main" val="10010"/>
                  </a:ext>
                </a:extLst>
              </a:tr>
              <a:tr h="254325">
                <a:tc gridSpan="3">
                  <a:txBody>
                    <a:bodyPr/>
                    <a:lstStyle/>
                    <a:p>
                      <a:pPr marL="11430" marR="292100" lvl="0" indent="0" algn="l" rtl="0">
                        <a:spcBef>
                          <a:spcPts val="90"/>
                        </a:spcBef>
                        <a:spcAft>
                          <a:spcPts val="0"/>
                        </a:spcAft>
                        <a:buNone/>
                      </a:pPr>
                      <a:r>
                        <a:rPr lang="es" sz="1200" b="1">
                          <a:latin typeface="Times New Roman"/>
                          <a:ea typeface="Times New Roman"/>
                          <a:cs typeface="Times New Roman"/>
                          <a:sym typeface="Times New Roman"/>
                        </a:rPr>
                        <a:t>Secuencia Normal </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cap="flat" cmpd="sng">
                      <a:solidFill>
                        <a:srgbClr val="000000"/>
                      </a:solidFill>
                      <a:prstDash val="solid"/>
                      <a:round/>
                      <a:headEnd type="none" w="sm" len="sm"/>
                      <a:tailEnd type="none" w="sm" len="sm"/>
                    </a:lnT>
                    <a:lnB w="12700" cap="flat" cmpd="sng">
                      <a:solidFill>
                        <a:srgbClr val="808080"/>
                      </a:solidFill>
                      <a:prstDash val="solid"/>
                      <a:round/>
                      <a:headEnd type="none" w="sm" len="sm"/>
                      <a:tailEnd type="none" w="sm" len="sm"/>
                    </a:lnB>
                    <a:solidFill>
                      <a:srgbClr val="B4A7D6"/>
                    </a:solid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pic>
        <p:nvPicPr>
          <p:cNvPr id="1208" name="Google Shape;1208;p54"/>
          <p:cNvPicPr preferRelativeResize="0"/>
          <p:nvPr/>
        </p:nvPicPr>
        <p:blipFill rotWithShape="1">
          <a:blip r:embed="rId3">
            <a:alphaModFix/>
          </a:blip>
          <a:srcRect l="4159" t="1771" r="3606" b="3504"/>
          <a:stretch/>
        </p:blipFill>
        <p:spPr>
          <a:xfrm>
            <a:off x="201871" y="34150"/>
            <a:ext cx="1043379" cy="1157550"/>
          </a:xfrm>
          <a:prstGeom prst="rect">
            <a:avLst/>
          </a:prstGeom>
          <a:noFill/>
          <a:ln>
            <a:noFill/>
          </a:ln>
        </p:spPr>
      </p:pic>
      <p:cxnSp>
        <p:nvCxnSpPr>
          <p:cNvPr id="1209" name="Google Shape;1209;p54"/>
          <p:cNvCxnSpPr/>
          <p:nvPr/>
        </p:nvCxnSpPr>
        <p:spPr>
          <a:xfrm>
            <a:off x="390075" y="115755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graphicFrame>
        <p:nvGraphicFramePr>
          <p:cNvPr id="1214" name="Google Shape;1214;p55"/>
          <p:cNvGraphicFramePr/>
          <p:nvPr/>
        </p:nvGraphicFramePr>
        <p:xfrm>
          <a:off x="1687650" y="209000"/>
          <a:ext cx="3000000" cy="3000000"/>
        </p:xfrm>
        <a:graphic>
          <a:graphicData uri="http://schemas.openxmlformats.org/drawingml/2006/table">
            <a:tbl>
              <a:tblPr bandRow="1" bandCol="1">
                <a:noFill/>
                <a:tableStyleId>{31F90A47-AF57-48FC-BD22-BBE7D527BA11}</a:tableStyleId>
              </a:tblPr>
              <a:tblGrid>
                <a:gridCol w="1521475">
                  <a:extLst>
                    <a:ext uri="{9D8B030D-6E8A-4147-A177-3AD203B41FA5}">
                      <a16:colId xmlns:a16="http://schemas.microsoft.com/office/drawing/2014/main" val="20000"/>
                    </a:ext>
                  </a:extLst>
                </a:gridCol>
                <a:gridCol w="3215375">
                  <a:extLst>
                    <a:ext uri="{9D8B030D-6E8A-4147-A177-3AD203B41FA5}">
                      <a16:colId xmlns:a16="http://schemas.microsoft.com/office/drawing/2014/main" val="20001"/>
                    </a:ext>
                  </a:extLst>
                </a:gridCol>
              </a:tblGrid>
              <a:tr h="767450">
                <a:tc gridSpan="2">
                  <a:txBody>
                    <a:bodyPr/>
                    <a:lstStyle/>
                    <a:p>
                      <a:pPr marL="11430" lvl="0" indent="0" algn="l" rtl="0">
                        <a:spcBef>
                          <a:spcPts val="115"/>
                        </a:spcBef>
                        <a:spcAft>
                          <a:spcPts val="0"/>
                        </a:spcAft>
                        <a:buNone/>
                      </a:pPr>
                      <a:r>
                        <a:rPr lang="es" sz="1200" b="1">
                          <a:latin typeface="Times New Roman"/>
                          <a:ea typeface="Times New Roman"/>
                          <a:cs typeface="Times New Roman"/>
                          <a:sym typeface="Times New Roman"/>
                        </a:rPr>
                        <a:t>ESCENARIO Ingresar al sistema:</a:t>
                      </a:r>
                      <a:endParaRPr sz="1200">
                        <a:latin typeface="Times New Roman"/>
                        <a:ea typeface="Times New Roman"/>
                        <a:cs typeface="Times New Roman"/>
                        <a:sym typeface="Times New Roman"/>
                      </a:endParaRPr>
                    </a:p>
                    <a:p>
                      <a:pPr marL="0" lvl="0" indent="0" algn="l" rtl="0">
                        <a:lnSpc>
                          <a:spcPct val="50000"/>
                        </a:lnSpc>
                        <a:spcBef>
                          <a:spcPts val="0"/>
                        </a:spcBef>
                        <a:spcAft>
                          <a:spcPts val="0"/>
                        </a:spcAft>
                        <a:buNone/>
                      </a:pPr>
                      <a:endParaRPr sz="600">
                        <a:latin typeface="Times New Roman"/>
                        <a:ea typeface="Times New Roman"/>
                        <a:cs typeface="Times New Roman"/>
                        <a:sym typeface="Times New Roman"/>
                      </a:endParaRPr>
                    </a:p>
                    <a:p>
                      <a:pPr marL="457200" marR="0" lvl="0" indent="-266700" algn="l" rtl="0">
                        <a:spcBef>
                          <a:spcPts val="0"/>
                        </a:spcBef>
                        <a:spcAft>
                          <a:spcPts val="0"/>
                        </a:spcAft>
                        <a:buSzPts val="600"/>
                        <a:buFont typeface="Times New Roman"/>
                        <a:buAutoNum type="arabicPeriod"/>
                      </a:pPr>
                      <a:r>
                        <a:rPr lang="es" sz="1200">
                          <a:latin typeface="Times New Roman"/>
                          <a:ea typeface="Times New Roman"/>
                          <a:cs typeface="Times New Roman"/>
                          <a:sym typeface="Times New Roman"/>
                        </a:rPr>
                        <a:t>Los actores al momento de pasar su método de identificación (tarjeta o huella dactilar) el dispositivo indicará el registro con una luz verde</a:t>
                      </a:r>
                      <a:endParaRPr sz="1200">
                        <a:latin typeface="Times New Roman"/>
                        <a:ea typeface="Times New Roman"/>
                        <a:cs typeface="Times New Roman"/>
                        <a:sym typeface="Times New Roman"/>
                      </a:endParaRPr>
                    </a:p>
                    <a:p>
                      <a:pPr marL="457200" marR="0" lvl="0" indent="-304800" algn="l" rtl="0">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El sistema registra la fecha y hora de ingreso y salida de ellos.</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cap="flat" cmpd="sng">
                      <a:solidFill>
                        <a:srgbClr val="000000"/>
                      </a:solidFill>
                      <a:prstDash val="solid"/>
                      <a:round/>
                      <a:headEnd type="none" w="sm" len="sm"/>
                      <a:tailEnd type="none" w="sm" len="sm"/>
                    </a:lnT>
                    <a:lnB w="12700" cap="flat" cmpd="sng">
                      <a:solidFill>
                        <a:srgbClr val="808080"/>
                      </a:solidFill>
                      <a:prstDash val="solid"/>
                      <a:round/>
                      <a:headEnd type="none" w="sm" len="sm"/>
                      <a:tailEnd type="none" w="sm" len="sm"/>
                    </a:lnB>
                    <a:solidFill>
                      <a:srgbClr val="B4A7D6"/>
                    </a:solidFill>
                  </a:tcPr>
                </a:tc>
                <a:tc hMerge="1">
                  <a:txBody>
                    <a:bodyPr/>
                    <a:lstStyle/>
                    <a:p>
                      <a:endParaRPr lang="es-CO"/>
                    </a:p>
                  </a:txBody>
                  <a:tcPr/>
                </a:tc>
                <a:extLst>
                  <a:ext uri="{0D108BD9-81ED-4DB2-BD59-A6C34878D82A}">
                    <a16:rowId xmlns:a16="http://schemas.microsoft.com/office/drawing/2014/main" val="10000"/>
                  </a:ext>
                </a:extLst>
              </a:tr>
              <a:tr h="674625">
                <a:tc>
                  <a:txBody>
                    <a:bodyPr/>
                    <a:lstStyle/>
                    <a:p>
                      <a:pPr marL="11430" lvl="0" indent="0" algn="l" rtl="0">
                        <a:spcBef>
                          <a:spcPts val="25"/>
                        </a:spcBef>
                        <a:spcAft>
                          <a:spcPts val="0"/>
                        </a:spcAft>
                        <a:buNone/>
                      </a:pPr>
                      <a:r>
                        <a:rPr lang="es" sz="1200" b="1">
                          <a:latin typeface="Times New Roman"/>
                          <a:ea typeface="Times New Roman"/>
                          <a:cs typeface="Times New Roman"/>
                          <a:sym typeface="Times New Roman"/>
                        </a:rPr>
                        <a:t>Post-condición</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cap="flat" cmpd="sng">
                      <a:solidFill>
                        <a:srgbClr val="000000"/>
                      </a:solidFill>
                      <a:prstDash val="solid"/>
                      <a:round/>
                      <a:headEnd type="none" w="sm" len="sm"/>
                      <a:tailEnd type="none" w="sm" len="sm"/>
                    </a:lnB>
                    <a:solidFill>
                      <a:srgbClr val="B4A7D6"/>
                    </a:solidFill>
                  </a:tcPr>
                </a:tc>
                <a:tc>
                  <a:txBody>
                    <a:bodyPr/>
                    <a:lstStyle/>
                    <a:p>
                      <a:pPr marL="11430" marR="198120" lvl="0" indent="0" algn="l" rtl="0">
                        <a:spcBef>
                          <a:spcPts val="25"/>
                        </a:spcBef>
                        <a:spcAft>
                          <a:spcPts val="0"/>
                        </a:spcAft>
                        <a:buNone/>
                      </a:pPr>
                      <a:r>
                        <a:rPr lang="es" sz="1200">
                          <a:latin typeface="Times New Roman"/>
                          <a:ea typeface="Times New Roman"/>
                          <a:cs typeface="Times New Roman"/>
                          <a:sym typeface="Times New Roman"/>
                        </a:rPr>
                        <a:t>El sistema al finalizar la jornada debe guardar los datos en el disco duro o nube con su respectiva copia de seguridad.</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cap="flat" cmpd="sng">
                      <a:solidFill>
                        <a:srgbClr val="000000"/>
                      </a:solidFill>
                      <a:prstDash val="solid"/>
                      <a:round/>
                      <a:headEnd type="none" w="sm" len="sm"/>
                      <a:tailEnd type="none" w="sm" len="sm"/>
                    </a:lnB>
                    <a:solidFill>
                      <a:srgbClr val="B4A7D6"/>
                    </a:solidFill>
                  </a:tcPr>
                </a:tc>
                <a:extLst>
                  <a:ext uri="{0D108BD9-81ED-4DB2-BD59-A6C34878D82A}">
                    <a16:rowId xmlns:a16="http://schemas.microsoft.com/office/drawing/2014/main" val="10001"/>
                  </a:ext>
                </a:extLst>
              </a:tr>
              <a:tr h="896675">
                <a:tc gridSpan="2">
                  <a:txBody>
                    <a:bodyPr/>
                    <a:lstStyle/>
                    <a:p>
                      <a:pPr marL="0" lvl="0" indent="0" algn="l" rtl="0">
                        <a:spcBef>
                          <a:spcPts val="95"/>
                        </a:spcBef>
                        <a:spcAft>
                          <a:spcPts val="0"/>
                        </a:spcAft>
                        <a:buNone/>
                      </a:pPr>
                      <a:endParaRPr sz="1200">
                        <a:latin typeface="Times New Roman"/>
                        <a:ea typeface="Times New Roman"/>
                        <a:cs typeface="Times New Roman"/>
                        <a:sym typeface="Times New Roman"/>
                      </a:endParaRPr>
                    </a:p>
                    <a:p>
                      <a:pPr marL="11430" marR="397510" lvl="0" indent="0" algn="l" rtl="0">
                        <a:spcBef>
                          <a:spcPts val="0"/>
                        </a:spcBef>
                        <a:spcAft>
                          <a:spcPts val="0"/>
                        </a:spcAft>
                        <a:buNone/>
                      </a:pPr>
                      <a:r>
                        <a:rPr lang="es" sz="1200" b="1">
                          <a:latin typeface="Times New Roman"/>
                          <a:ea typeface="Times New Roman"/>
                          <a:cs typeface="Times New Roman"/>
                          <a:sym typeface="Times New Roman"/>
                        </a:rPr>
                        <a:t>Excepciones                  </a:t>
                      </a:r>
                      <a:endParaRPr sz="1200">
                        <a:latin typeface="Times New Roman"/>
                        <a:ea typeface="Times New Roman"/>
                        <a:cs typeface="Times New Roman"/>
                        <a:sym typeface="Times New Roman"/>
                      </a:endParaRPr>
                    </a:p>
                    <a:p>
                      <a:pPr marL="11430" lvl="0" indent="0" algn="l" rtl="0">
                        <a:spcBef>
                          <a:spcPts val="300"/>
                        </a:spcBef>
                        <a:spcAft>
                          <a:spcPts val="0"/>
                        </a:spcAft>
                        <a:buNone/>
                      </a:pPr>
                      <a:r>
                        <a:rPr lang="es" sz="1200">
                          <a:latin typeface="Times New Roman"/>
                          <a:ea typeface="Times New Roman"/>
                          <a:cs typeface="Times New Roman"/>
                          <a:sym typeface="Times New Roman"/>
                        </a:rPr>
                        <a:t>4.1 Irregularidad con el método de ingreso.</a:t>
                      </a:r>
                      <a:endParaRPr sz="1200">
                        <a:latin typeface="Times New Roman"/>
                        <a:ea typeface="Times New Roman"/>
                        <a:cs typeface="Times New Roman"/>
                        <a:sym typeface="Times New Roman"/>
                      </a:endParaRPr>
                    </a:p>
                    <a:p>
                      <a:pPr marL="11430" lvl="0" indent="0" algn="l" rtl="0">
                        <a:spcBef>
                          <a:spcPts val="300"/>
                        </a:spcBef>
                        <a:spcAft>
                          <a:spcPts val="0"/>
                        </a:spcAft>
                        <a:buNone/>
                      </a:pPr>
                      <a:r>
                        <a:rPr lang="es" sz="1200">
                          <a:latin typeface="Times New Roman"/>
                          <a:ea typeface="Times New Roman"/>
                          <a:cs typeface="Times New Roman"/>
                          <a:sym typeface="Times New Roman"/>
                        </a:rPr>
                        <a:t>Fallo en el sistema.</a:t>
                      </a:r>
                      <a:endParaRPr sz="1200">
                        <a:latin typeface="Times New Roman"/>
                        <a:ea typeface="Times New Roman"/>
                        <a:cs typeface="Times New Roman"/>
                        <a:sym typeface="Times New Roman"/>
                      </a:endParaRPr>
                    </a:p>
                    <a:p>
                      <a:pPr marL="11430" lvl="0" indent="0" algn="l" rtl="0">
                        <a:spcBef>
                          <a:spcPts val="300"/>
                        </a:spcBef>
                        <a:spcAft>
                          <a:spcPts val="0"/>
                        </a:spcAft>
                        <a:buNone/>
                      </a:pPr>
                      <a:r>
                        <a:rPr lang="es" sz="1200">
                          <a:latin typeface="Times New Roman"/>
                          <a:ea typeface="Times New Roman"/>
                          <a:cs typeface="Times New Roman"/>
                          <a:sym typeface="Times New Roman"/>
                        </a:rPr>
                        <a:t>Problemas con realizar las copias de seguridad.</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cap="flat" cmpd="sng">
                      <a:solidFill>
                        <a:srgbClr val="000000"/>
                      </a:solidFill>
                      <a:prstDash val="solid"/>
                      <a:round/>
                      <a:headEnd type="none" w="sm" len="sm"/>
                      <a:tailEnd type="none" w="sm" len="sm"/>
                    </a:lnT>
                    <a:lnB w="12700" cap="flat" cmpd="sng">
                      <a:solidFill>
                        <a:srgbClr val="808080"/>
                      </a:solidFill>
                      <a:prstDash val="solid"/>
                      <a:round/>
                      <a:headEnd type="none" w="sm" len="sm"/>
                      <a:tailEnd type="none" w="sm" len="sm"/>
                    </a:lnB>
                    <a:solidFill>
                      <a:srgbClr val="B4A7D6"/>
                    </a:solidFill>
                  </a:tcPr>
                </a:tc>
                <a:tc hMerge="1">
                  <a:txBody>
                    <a:bodyPr/>
                    <a:lstStyle/>
                    <a:p>
                      <a:endParaRPr lang="es-CO"/>
                    </a:p>
                  </a:txBody>
                  <a:tcPr/>
                </a:tc>
                <a:extLst>
                  <a:ext uri="{0D108BD9-81ED-4DB2-BD59-A6C34878D82A}">
                    <a16:rowId xmlns:a16="http://schemas.microsoft.com/office/drawing/2014/main" val="10002"/>
                  </a:ext>
                </a:extLst>
              </a:tr>
              <a:tr h="385050">
                <a:tc>
                  <a:txBody>
                    <a:bodyPr/>
                    <a:lstStyle/>
                    <a:p>
                      <a:pPr marL="11430" lvl="0" indent="0" algn="l" rtl="0">
                        <a:spcBef>
                          <a:spcPts val="35"/>
                        </a:spcBef>
                        <a:spcAft>
                          <a:spcPts val="0"/>
                        </a:spcAft>
                        <a:buNone/>
                      </a:pPr>
                      <a:r>
                        <a:rPr lang="es" sz="1200" b="1">
                          <a:latin typeface="Times New Roman"/>
                          <a:ea typeface="Times New Roman"/>
                          <a:cs typeface="Times New Roman"/>
                          <a:sym typeface="Times New Roman"/>
                        </a:rPr>
                        <a:t>Frecuencia esperada</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B4A7D6"/>
                    </a:solidFill>
                  </a:tcPr>
                </a:tc>
                <a:tc>
                  <a:txBody>
                    <a:bodyPr/>
                    <a:lstStyle/>
                    <a:p>
                      <a:pPr marL="11430" marR="125095" lvl="0" indent="0" algn="l" rtl="0">
                        <a:spcBef>
                          <a:spcPts val="35"/>
                        </a:spcBef>
                        <a:spcAft>
                          <a:spcPts val="0"/>
                        </a:spcAft>
                        <a:buNone/>
                      </a:pPr>
                      <a:r>
                        <a:rPr lang="es" sz="1200">
                          <a:latin typeface="Times New Roman"/>
                          <a:ea typeface="Times New Roman"/>
                          <a:cs typeface="Times New Roman"/>
                          <a:sym typeface="Times New Roman"/>
                        </a:rPr>
                        <a:t>Frecuente 200 veces por Día </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B4A7D6"/>
                    </a:solidFill>
                  </a:tcPr>
                </a:tc>
                <a:extLst>
                  <a:ext uri="{0D108BD9-81ED-4DB2-BD59-A6C34878D82A}">
                    <a16:rowId xmlns:a16="http://schemas.microsoft.com/office/drawing/2014/main" val="10003"/>
                  </a:ext>
                </a:extLst>
              </a:tr>
              <a:tr h="529025">
                <a:tc>
                  <a:txBody>
                    <a:bodyPr/>
                    <a:lstStyle/>
                    <a:p>
                      <a:pPr marL="11430" lvl="0" indent="0" algn="l" rtl="0">
                        <a:spcBef>
                          <a:spcPts val="25"/>
                        </a:spcBef>
                        <a:spcAft>
                          <a:spcPts val="0"/>
                        </a:spcAft>
                        <a:buNone/>
                      </a:pPr>
                      <a:r>
                        <a:rPr lang="es" sz="1200" b="1">
                          <a:latin typeface="Times New Roman"/>
                          <a:ea typeface="Times New Roman"/>
                          <a:cs typeface="Times New Roman"/>
                          <a:sym typeface="Times New Roman"/>
                        </a:rPr>
                        <a:t>Prioridad</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B4A7D6"/>
                    </a:solidFill>
                  </a:tcPr>
                </a:tc>
                <a:tc>
                  <a:txBody>
                    <a:bodyPr/>
                    <a:lstStyle/>
                    <a:p>
                      <a:pPr marL="11430" marR="130175" lvl="0" indent="0" algn="l" rtl="0">
                        <a:spcBef>
                          <a:spcPts val="25"/>
                        </a:spcBef>
                        <a:spcAft>
                          <a:spcPts val="0"/>
                        </a:spcAft>
                        <a:buNone/>
                      </a:pPr>
                      <a:r>
                        <a:rPr lang="es" sz="1200">
                          <a:latin typeface="Times New Roman"/>
                          <a:ea typeface="Times New Roman"/>
                          <a:cs typeface="Times New Roman"/>
                          <a:sym typeface="Times New Roman"/>
                        </a:rPr>
                        <a:t>Alta </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B4A7D6"/>
                    </a:solidFill>
                  </a:tcPr>
                </a:tc>
                <a:extLst>
                  <a:ext uri="{0D108BD9-81ED-4DB2-BD59-A6C34878D82A}">
                    <a16:rowId xmlns:a16="http://schemas.microsoft.com/office/drawing/2014/main" val="10004"/>
                  </a:ext>
                </a:extLst>
              </a:tr>
              <a:tr h="385050">
                <a:tc>
                  <a:txBody>
                    <a:bodyPr/>
                    <a:lstStyle/>
                    <a:p>
                      <a:pPr marL="11430" lvl="0" indent="0" algn="l" rtl="0">
                        <a:spcBef>
                          <a:spcPts val="40"/>
                        </a:spcBef>
                        <a:spcAft>
                          <a:spcPts val="0"/>
                        </a:spcAft>
                        <a:buNone/>
                      </a:pPr>
                      <a:r>
                        <a:rPr lang="es" sz="1200" b="1">
                          <a:latin typeface="Times New Roman"/>
                          <a:ea typeface="Times New Roman"/>
                          <a:cs typeface="Times New Roman"/>
                          <a:sym typeface="Times New Roman"/>
                        </a:rPr>
                        <a:t>Comentarios</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B4A7D6"/>
                    </a:solidFill>
                  </a:tcPr>
                </a:tc>
                <a:tc>
                  <a:txBody>
                    <a:bodyPr/>
                    <a:lstStyle/>
                    <a:p>
                      <a:pPr marL="11430" marR="281940" lvl="0" indent="0" algn="l" rtl="0">
                        <a:spcBef>
                          <a:spcPts val="40"/>
                        </a:spcBef>
                        <a:spcAft>
                          <a:spcPts val="0"/>
                        </a:spcAft>
                        <a:buNone/>
                      </a:pPr>
                      <a:r>
                        <a:rPr lang="es" sz="1200">
                          <a:latin typeface="Times New Roman"/>
                          <a:ea typeface="Times New Roman"/>
                          <a:cs typeface="Times New Roman"/>
                          <a:sym typeface="Times New Roman"/>
                        </a:rPr>
                        <a:t>Sin comentario.</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B4A7D6"/>
                    </a:solidFill>
                  </a:tcPr>
                </a:tc>
                <a:extLst>
                  <a:ext uri="{0D108BD9-81ED-4DB2-BD59-A6C34878D82A}">
                    <a16:rowId xmlns:a16="http://schemas.microsoft.com/office/drawing/2014/main" val="10005"/>
                  </a:ext>
                </a:extLst>
              </a:tr>
            </a:tbl>
          </a:graphicData>
        </a:graphic>
      </p:graphicFrame>
      <p:pic>
        <p:nvPicPr>
          <p:cNvPr id="1215" name="Google Shape;1215;p55"/>
          <p:cNvPicPr preferRelativeResize="0"/>
          <p:nvPr/>
        </p:nvPicPr>
        <p:blipFill rotWithShape="1">
          <a:blip r:embed="rId3">
            <a:alphaModFix/>
          </a:blip>
          <a:srcRect l="4159" t="1771" r="3606" b="3504"/>
          <a:stretch/>
        </p:blipFill>
        <p:spPr>
          <a:xfrm>
            <a:off x="201871" y="34150"/>
            <a:ext cx="1043379" cy="1157550"/>
          </a:xfrm>
          <a:prstGeom prst="rect">
            <a:avLst/>
          </a:prstGeom>
          <a:noFill/>
          <a:ln>
            <a:noFill/>
          </a:ln>
        </p:spPr>
      </p:pic>
      <p:cxnSp>
        <p:nvCxnSpPr>
          <p:cNvPr id="1216" name="Google Shape;1216;p55"/>
          <p:cNvCxnSpPr/>
          <p:nvPr/>
        </p:nvCxnSpPr>
        <p:spPr>
          <a:xfrm>
            <a:off x="390075" y="115755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aphicFrame>
        <p:nvGraphicFramePr>
          <p:cNvPr id="1221" name="Google Shape;1221;p56"/>
          <p:cNvGraphicFramePr/>
          <p:nvPr/>
        </p:nvGraphicFramePr>
        <p:xfrm>
          <a:off x="1546150" y="109950"/>
          <a:ext cx="3000000" cy="3000000"/>
        </p:xfrm>
        <a:graphic>
          <a:graphicData uri="http://schemas.openxmlformats.org/drawingml/2006/table">
            <a:tbl>
              <a:tblPr bandRow="1" bandCol="1">
                <a:noFill/>
                <a:tableStyleId>{31F90A47-AF57-48FC-BD22-BBE7D527BA11}</a:tableStyleId>
              </a:tblPr>
              <a:tblGrid>
                <a:gridCol w="1362700">
                  <a:extLst>
                    <a:ext uri="{9D8B030D-6E8A-4147-A177-3AD203B41FA5}">
                      <a16:colId xmlns:a16="http://schemas.microsoft.com/office/drawing/2014/main" val="20000"/>
                    </a:ext>
                  </a:extLst>
                </a:gridCol>
                <a:gridCol w="422275">
                  <a:extLst>
                    <a:ext uri="{9D8B030D-6E8A-4147-A177-3AD203B41FA5}">
                      <a16:colId xmlns:a16="http://schemas.microsoft.com/office/drawing/2014/main" val="20001"/>
                    </a:ext>
                  </a:extLst>
                </a:gridCol>
                <a:gridCol w="3815075">
                  <a:extLst>
                    <a:ext uri="{9D8B030D-6E8A-4147-A177-3AD203B41FA5}">
                      <a16:colId xmlns:a16="http://schemas.microsoft.com/office/drawing/2014/main" val="20002"/>
                    </a:ext>
                  </a:extLst>
                </a:gridCol>
              </a:tblGrid>
              <a:tr h="371850">
                <a:tc gridSpan="2">
                  <a:txBody>
                    <a:bodyPr/>
                    <a:lstStyle/>
                    <a:p>
                      <a:pPr marL="11430" lvl="0" indent="0" algn="l" rtl="0">
                        <a:spcBef>
                          <a:spcPts val="135"/>
                        </a:spcBef>
                        <a:spcAft>
                          <a:spcPts val="0"/>
                        </a:spcAft>
                        <a:buNone/>
                      </a:pPr>
                      <a:r>
                        <a:rPr lang="es" sz="1200" b="1">
                          <a:latin typeface="Times New Roman"/>
                          <a:ea typeface="Times New Roman"/>
                          <a:cs typeface="Times New Roman"/>
                          <a:sym typeface="Times New Roman"/>
                        </a:rPr>
                        <a:t># Ref.</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E599"/>
                    </a:solidFill>
                  </a:tcPr>
                </a:tc>
                <a:tc hMerge="1">
                  <a:txBody>
                    <a:bodyPr/>
                    <a:lstStyle/>
                    <a:p>
                      <a:endParaRPr lang="es-CO"/>
                    </a:p>
                  </a:txBody>
                  <a:tcPr/>
                </a:tc>
                <a:tc>
                  <a:txBody>
                    <a:bodyPr/>
                    <a:lstStyle/>
                    <a:p>
                      <a:pPr marL="10160" marR="130175" lvl="0" indent="0" algn="l" rtl="0">
                        <a:spcBef>
                          <a:spcPts val="135"/>
                        </a:spcBef>
                        <a:spcAft>
                          <a:spcPts val="0"/>
                        </a:spcAft>
                        <a:buNone/>
                      </a:pPr>
                      <a:r>
                        <a:rPr lang="es" sz="1200">
                          <a:latin typeface="Times New Roman"/>
                          <a:ea typeface="Times New Roman"/>
                          <a:cs typeface="Times New Roman"/>
                          <a:sym typeface="Times New Roman"/>
                        </a:rPr>
                        <a:t>CU04</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E599"/>
                    </a:solidFill>
                  </a:tcPr>
                </a:tc>
                <a:extLst>
                  <a:ext uri="{0D108BD9-81ED-4DB2-BD59-A6C34878D82A}">
                    <a16:rowId xmlns:a16="http://schemas.microsoft.com/office/drawing/2014/main" val="10000"/>
                  </a:ext>
                </a:extLst>
              </a:tr>
              <a:tr h="363375">
                <a:tc gridSpan="2">
                  <a:txBody>
                    <a:bodyPr/>
                    <a:lstStyle/>
                    <a:p>
                      <a:pPr marL="11430" lvl="0" indent="0" algn="l" rtl="0">
                        <a:spcBef>
                          <a:spcPts val="35"/>
                        </a:spcBef>
                        <a:spcAft>
                          <a:spcPts val="0"/>
                        </a:spcAft>
                        <a:buNone/>
                      </a:pPr>
                      <a:r>
                        <a:rPr lang="es" sz="1200" b="1">
                          <a:latin typeface="Times New Roman"/>
                          <a:ea typeface="Times New Roman"/>
                          <a:cs typeface="Times New Roman"/>
                          <a:sym typeface="Times New Roman"/>
                        </a:rPr>
                        <a:t>Caso de Uso</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E599"/>
                    </a:solidFill>
                  </a:tcPr>
                </a:tc>
                <a:tc hMerge="1">
                  <a:txBody>
                    <a:bodyPr/>
                    <a:lstStyle/>
                    <a:p>
                      <a:endParaRPr lang="es-CO"/>
                    </a:p>
                  </a:txBody>
                  <a:tcPr/>
                </a:tc>
                <a:tc>
                  <a:txBody>
                    <a:bodyPr/>
                    <a:lstStyle/>
                    <a:p>
                      <a:pPr marL="10160" marR="207009" lvl="0" indent="0" algn="l" rtl="0">
                        <a:spcBef>
                          <a:spcPts val="35"/>
                        </a:spcBef>
                        <a:spcAft>
                          <a:spcPts val="0"/>
                        </a:spcAft>
                        <a:buNone/>
                      </a:pPr>
                      <a:r>
                        <a:rPr lang="es" sz="1200">
                          <a:latin typeface="Times New Roman"/>
                          <a:ea typeface="Times New Roman"/>
                          <a:cs typeface="Times New Roman"/>
                          <a:sym typeface="Times New Roman"/>
                        </a:rPr>
                        <a:t>Denegar acceso</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E599"/>
                    </a:solidFill>
                  </a:tcPr>
                </a:tc>
                <a:extLst>
                  <a:ext uri="{0D108BD9-81ED-4DB2-BD59-A6C34878D82A}">
                    <a16:rowId xmlns:a16="http://schemas.microsoft.com/office/drawing/2014/main" val="10001"/>
                  </a:ext>
                </a:extLst>
              </a:tr>
              <a:tr h="291200">
                <a:tc gridSpan="2">
                  <a:txBody>
                    <a:bodyPr/>
                    <a:lstStyle/>
                    <a:p>
                      <a:pPr marL="11430" lvl="0" indent="0" algn="l" rtl="0">
                        <a:spcBef>
                          <a:spcPts val="25"/>
                        </a:spcBef>
                        <a:spcAft>
                          <a:spcPts val="0"/>
                        </a:spcAft>
                        <a:buNone/>
                      </a:pPr>
                      <a:r>
                        <a:rPr lang="es" sz="1200" b="1">
                          <a:latin typeface="Times New Roman"/>
                          <a:ea typeface="Times New Roman"/>
                          <a:cs typeface="Times New Roman"/>
                          <a:sym typeface="Times New Roman"/>
                        </a:rPr>
                        <a:t>Autor</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E599"/>
                    </a:solidFill>
                  </a:tcPr>
                </a:tc>
                <a:tc hMerge="1">
                  <a:txBody>
                    <a:bodyPr/>
                    <a:lstStyle/>
                    <a:p>
                      <a:endParaRPr lang="es-CO"/>
                    </a:p>
                  </a:txBody>
                  <a:tcPr/>
                </a:tc>
                <a:tc>
                  <a:txBody>
                    <a:bodyPr/>
                    <a:lstStyle/>
                    <a:p>
                      <a:pPr marL="10160" lvl="0" indent="0" algn="l" rtl="0">
                        <a:spcBef>
                          <a:spcPts val="25"/>
                        </a:spcBef>
                        <a:spcAft>
                          <a:spcPts val="0"/>
                        </a:spcAft>
                        <a:buNone/>
                      </a:pPr>
                      <a:r>
                        <a:rPr lang="es" sz="1200">
                          <a:latin typeface="Times New Roman"/>
                          <a:ea typeface="Times New Roman"/>
                          <a:cs typeface="Times New Roman"/>
                          <a:sym typeface="Times New Roman"/>
                        </a:rPr>
                        <a:t>Vanessa Bejarano - Juan Valero- Andres noreña- Alejandro Ballen</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E599"/>
                    </a:solidFill>
                  </a:tcPr>
                </a:tc>
                <a:extLst>
                  <a:ext uri="{0D108BD9-81ED-4DB2-BD59-A6C34878D82A}">
                    <a16:rowId xmlns:a16="http://schemas.microsoft.com/office/drawing/2014/main" val="10002"/>
                  </a:ext>
                </a:extLst>
              </a:tr>
              <a:tr h="224500">
                <a:tc gridSpan="2">
                  <a:txBody>
                    <a:bodyPr/>
                    <a:lstStyle/>
                    <a:p>
                      <a:pPr marL="11430" lvl="0" indent="0" algn="l" rtl="0">
                        <a:spcBef>
                          <a:spcPts val="35"/>
                        </a:spcBef>
                        <a:spcAft>
                          <a:spcPts val="0"/>
                        </a:spcAft>
                        <a:buNone/>
                      </a:pPr>
                      <a:r>
                        <a:rPr lang="es" sz="1200" b="1">
                          <a:latin typeface="Times New Roman"/>
                          <a:ea typeface="Times New Roman"/>
                          <a:cs typeface="Times New Roman"/>
                          <a:sym typeface="Times New Roman"/>
                        </a:rPr>
                        <a:t>Fecha</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E599"/>
                    </a:solidFill>
                  </a:tcPr>
                </a:tc>
                <a:tc hMerge="1">
                  <a:txBody>
                    <a:bodyPr/>
                    <a:lstStyle/>
                    <a:p>
                      <a:endParaRPr lang="es-CO"/>
                    </a:p>
                  </a:txBody>
                  <a:tcPr/>
                </a:tc>
                <a:tc>
                  <a:txBody>
                    <a:bodyPr/>
                    <a:lstStyle/>
                    <a:p>
                      <a:pPr marL="10160" lvl="0" indent="0" algn="l" rtl="0">
                        <a:spcBef>
                          <a:spcPts val="35"/>
                        </a:spcBef>
                        <a:spcAft>
                          <a:spcPts val="0"/>
                        </a:spcAft>
                        <a:buNone/>
                      </a:pPr>
                      <a:r>
                        <a:rPr lang="es" sz="1200">
                          <a:latin typeface="Times New Roman"/>
                          <a:ea typeface="Times New Roman"/>
                          <a:cs typeface="Times New Roman"/>
                          <a:sym typeface="Times New Roman"/>
                        </a:rPr>
                        <a:t>12/06/20 </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E599"/>
                    </a:solidFill>
                  </a:tcPr>
                </a:tc>
                <a:extLst>
                  <a:ext uri="{0D108BD9-81ED-4DB2-BD59-A6C34878D82A}">
                    <a16:rowId xmlns:a16="http://schemas.microsoft.com/office/drawing/2014/main" val="10003"/>
                  </a:ext>
                </a:extLst>
              </a:tr>
              <a:tr h="500750">
                <a:tc gridSpan="2">
                  <a:txBody>
                    <a:bodyPr/>
                    <a:lstStyle/>
                    <a:p>
                      <a:pPr marL="11430" lvl="0" indent="0" algn="l" rtl="0">
                        <a:spcBef>
                          <a:spcPts val="35"/>
                        </a:spcBef>
                        <a:spcAft>
                          <a:spcPts val="0"/>
                        </a:spcAft>
                        <a:buNone/>
                      </a:pPr>
                      <a:r>
                        <a:rPr lang="es" sz="1200" b="1">
                          <a:latin typeface="Times New Roman"/>
                          <a:ea typeface="Times New Roman"/>
                          <a:cs typeface="Times New Roman"/>
                          <a:sym typeface="Times New Roman"/>
                        </a:rPr>
                        <a:t>Versión</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E599"/>
                    </a:solidFill>
                  </a:tcPr>
                </a:tc>
                <a:tc hMerge="1">
                  <a:txBody>
                    <a:bodyPr/>
                    <a:lstStyle/>
                    <a:p>
                      <a:endParaRPr lang="es-CO"/>
                    </a:p>
                  </a:txBody>
                  <a:tcPr/>
                </a:tc>
                <a:tc>
                  <a:txBody>
                    <a:bodyPr/>
                    <a:lstStyle/>
                    <a:p>
                      <a:pPr marL="10160" marR="13970" lvl="0" indent="0" algn="l" rtl="0">
                        <a:spcBef>
                          <a:spcPts val="35"/>
                        </a:spcBef>
                        <a:spcAft>
                          <a:spcPts val="0"/>
                        </a:spcAft>
                        <a:buNone/>
                      </a:pPr>
                      <a:r>
                        <a:rPr lang="es" sz="1200">
                          <a:latin typeface="Times New Roman"/>
                          <a:ea typeface="Times New Roman"/>
                          <a:cs typeface="Times New Roman"/>
                          <a:sym typeface="Times New Roman"/>
                        </a:rPr>
                        <a:t>Versión 1.0</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E599"/>
                    </a:solidFill>
                  </a:tcPr>
                </a:tc>
                <a:extLst>
                  <a:ext uri="{0D108BD9-81ED-4DB2-BD59-A6C34878D82A}">
                    <a16:rowId xmlns:a16="http://schemas.microsoft.com/office/drawing/2014/main" val="10004"/>
                  </a:ext>
                </a:extLst>
              </a:tr>
              <a:tr h="362375">
                <a:tc gridSpan="2">
                  <a:txBody>
                    <a:bodyPr/>
                    <a:lstStyle/>
                    <a:p>
                      <a:pPr marL="11430" lvl="0" indent="0" algn="l" rtl="0">
                        <a:spcBef>
                          <a:spcPts val="25"/>
                        </a:spcBef>
                        <a:spcAft>
                          <a:spcPts val="0"/>
                        </a:spcAft>
                        <a:buNone/>
                      </a:pPr>
                      <a:r>
                        <a:rPr lang="es" sz="1200" b="1">
                          <a:latin typeface="Times New Roman"/>
                          <a:ea typeface="Times New Roman"/>
                          <a:cs typeface="Times New Roman"/>
                          <a:sym typeface="Times New Roman"/>
                        </a:rPr>
                        <a:t>Actor/es</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E599"/>
                    </a:solidFill>
                  </a:tcPr>
                </a:tc>
                <a:tc hMerge="1">
                  <a:txBody>
                    <a:bodyPr/>
                    <a:lstStyle/>
                    <a:p>
                      <a:endParaRPr lang="es-CO"/>
                    </a:p>
                  </a:txBody>
                  <a:tcPr/>
                </a:tc>
                <a:tc>
                  <a:txBody>
                    <a:bodyPr/>
                    <a:lstStyle/>
                    <a:p>
                      <a:pPr marL="10160" marR="279400" lvl="0" indent="0" algn="l" rtl="0">
                        <a:spcBef>
                          <a:spcPts val="25"/>
                        </a:spcBef>
                        <a:spcAft>
                          <a:spcPts val="0"/>
                        </a:spcAft>
                        <a:buNone/>
                      </a:pPr>
                      <a:r>
                        <a:rPr lang="es" sz="1200">
                          <a:latin typeface="Times New Roman"/>
                          <a:ea typeface="Times New Roman"/>
                          <a:cs typeface="Times New Roman"/>
                          <a:sym typeface="Times New Roman"/>
                        </a:rPr>
                        <a:t>Vigilante</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E599"/>
                    </a:solidFill>
                  </a:tcPr>
                </a:tc>
                <a:extLst>
                  <a:ext uri="{0D108BD9-81ED-4DB2-BD59-A6C34878D82A}">
                    <a16:rowId xmlns:a16="http://schemas.microsoft.com/office/drawing/2014/main" val="10005"/>
                  </a:ext>
                </a:extLst>
              </a:tr>
              <a:tr h="224500">
                <a:tc gridSpan="2">
                  <a:txBody>
                    <a:bodyPr/>
                    <a:lstStyle/>
                    <a:p>
                      <a:pPr marL="11430" lvl="0" indent="0" algn="l" rtl="0">
                        <a:spcBef>
                          <a:spcPts val="35"/>
                        </a:spcBef>
                        <a:spcAft>
                          <a:spcPts val="0"/>
                        </a:spcAft>
                        <a:buNone/>
                      </a:pPr>
                      <a:r>
                        <a:rPr lang="es" sz="1200" b="1">
                          <a:latin typeface="Times New Roman"/>
                          <a:ea typeface="Times New Roman"/>
                          <a:cs typeface="Times New Roman"/>
                          <a:sym typeface="Times New Roman"/>
                        </a:rPr>
                        <a:t>Tipo</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E599"/>
                    </a:solidFill>
                  </a:tcPr>
                </a:tc>
                <a:tc hMerge="1">
                  <a:txBody>
                    <a:bodyPr/>
                    <a:lstStyle/>
                    <a:p>
                      <a:endParaRPr lang="es-CO"/>
                    </a:p>
                  </a:txBody>
                  <a:tcPr/>
                </a:tc>
                <a:tc>
                  <a:txBody>
                    <a:bodyPr/>
                    <a:lstStyle/>
                    <a:p>
                      <a:pPr marL="10160" lvl="0" indent="0" algn="l" rtl="0">
                        <a:spcBef>
                          <a:spcPts val="35"/>
                        </a:spcBef>
                        <a:spcAft>
                          <a:spcPts val="0"/>
                        </a:spcAft>
                        <a:buNone/>
                      </a:pPr>
                      <a:r>
                        <a:rPr lang="es" sz="1200">
                          <a:latin typeface="Times New Roman"/>
                          <a:ea typeface="Times New Roman"/>
                          <a:cs typeface="Times New Roman"/>
                          <a:sym typeface="Times New Roman"/>
                        </a:rPr>
                        <a:t>Primario </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E599"/>
                    </a:solidFill>
                  </a:tcPr>
                </a:tc>
                <a:extLst>
                  <a:ext uri="{0D108BD9-81ED-4DB2-BD59-A6C34878D82A}">
                    <a16:rowId xmlns:a16="http://schemas.microsoft.com/office/drawing/2014/main" val="10006"/>
                  </a:ext>
                </a:extLst>
              </a:tr>
              <a:tr h="500750">
                <a:tc gridSpan="2">
                  <a:txBody>
                    <a:bodyPr/>
                    <a:lstStyle/>
                    <a:p>
                      <a:pPr marL="11430" lvl="0" indent="0" algn="l" rtl="0">
                        <a:spcBef>
                          <a:spcPts val="35"/>
                        </a:spcBef>
                        <a:spcAft>
                          <a:spcPts val="0"/>
                        </a:spcAft>
                        <a:buNone/>
                      </a:pPr>
                      <a:r>
                        <a:rPr lang="es" sz="1200" b="1">
                          <a:latin typeface="Times New Roman"/>
                          <a:ea typeface="Times New Roman"/>
                          <a:cs typeface="Times New Roman"/>
                          <a:sym typeface="Times New Roman"/>
                        </a:rPr>
                        <a:t>Descripción</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E599"/>
                    </a:solidFill>
                  </a:tcPr>
                </a:tc>
                <a:tc hMerge="1">
                  <a:txBody>
                    <a:bodyPr/>
                    <a:lstStyle/>
                    <a:p>
                      <a:endParaRPr lang="es-CO"/>
                    </a:p>
                  </a:txBody>
                  <a:tcPr/>
                </a:tc>
                <a:tc>
                  <a:txBody>
                    <a:bodyPr/>
                    <a:lstStyle/>
                    <a:p>
                      <a:pPr marL="10160" marR="130175" lvl="0" indent="0" algn="just" rtl="0">
                        <a:spcBef>
                          <a:spcPts val="35"/>
                        </a:spcBef>
                        <a:spcAft>
                          <a:spcPts val="0"/>
                        </a:spcAft>
                        <a:buNone/>
                      </a:pPr>
                      <a:r>
                        <a:rPr lang="es" sz="1200">
                          <a:latin typeface="Times New Roman"/>
                          <a:ea typeface="Times New Roman"/>
                          <a:cs typeface="Times New Roman"/>
                          <a:sym typeface="Times New Roman"/>
                        </a:rPr>
                        <a:t>El sistema deniega la entrada de una persona</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E599"/>
                    </a:solidFill>
                  </a:tcPr>
                </a:tc>
                <a:extLst>
                  <a:ext uri="{0D108BD9-81ED-4DB2-BD59-A6C34878D82A}">
                    <a16:rowId xmlns:a16="http://schemas.microsoft.com/office/drawing/2014/main" val="10007"/>
                  </a:ext>
                </a:extLst>
              </a:tr>
              <a:tr h="433550">
                <a:tc rowSpan="2">
                  <a:txBody>
                    <a:bodyPr/>
                    <a:lstStyle/>
                    <a:p>
                      <a:pPr marL="11430" lvl="0" indent="0" algn="l" rtl="0">
                        <a:spcBef>
                          <a:spcPts val="25"/>
                        </a:spcBef>
                        <a:spcAft>
                          <a:spcPts val="0"/>
                        </a:spcAft>
                        <a:buNone/>
                      </a:pPr>
                      <a:r>
                        <a:rPr lang="es" sz="1200" b="1">
                          <a:latin typeface="Times New Roman"/>
                          <a:ea typeface="Times New Roman"/>
                          <a:cs typeface="Times New Roman"/>
                          <a:sym typeface="Times New Roman"/>
                        </a:rPr>
                        <a:t>Referencias</a:t>
                      </a:r>
                      <a:endParaRPr sz="1200">
                        <a:latin typeface="Times New Roman"/>
                        <a:ea typeface="Times New Roman"/>
                        <a:cs typeface="Times New Roman"/>
                        <a:sym typeface="Times New Roman"/>
                      </a:endParaRPr>
                    </a:p>
                    <a:p>
                      <a:pPr marL="11430" lvl="0" indent="0" algn="l" rtl="0">
                        <a:spcBef>
                          <a:spcPts val="0"/>
                        </a:spcBef>
                        <a:spcAft>
                          <a:spcPts val="0"/>
                        </a:spcAft>
                        <a:buNone/>
                      </a:pPr>
                      <a:r>
                        <a:rPr lang="es" sz="1200" b="1">
                          <a:latin typeface="Times New Roman"/>
                          <a:ea typeface="Times New Roman"/>
                          <a:cs typeface="Times New Roman"/>
                          <a:sym typeface="Times New Roman"/>
                        </a:rPr>
                        <a:t>Cruzadas</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E599"/>
                    </a:solidFill>
                  </a:tcPr>
                </a:tc>
                <a:tc>
                  <a:txBody>
                    <a:bodyPr/>
                    <a:lstStyle/>
                    <a:p>
                      <a:pPr marL="10160" lvl="0" indent="0" algn="l" rtl="0">
                        <a:spcBef>
                          <a:spcPts val="25"/>
                        </a:spcBef>
                        <a:spcAft>
                          <a:spcPts val="0"/>
                        </a:spcAft>
                        <a:buNone/>
                      </a:pPr>
                      <a:r>
                        <a:rPr lang="es" sz="1200" b="1">
                          <a:latin typeface="Times New Roman"/>
                          <a:ea typeface="Times New Roman"/>
                          <a:cs typeface="Times New Roman"/>
                          <a:sym typeface="Times New Roman"/>
                        </a:rPr>
                        <a:t>C.U.</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E599"/>
                    </a:solidFill>
                  </a:tcPr>
                </a:tc>
                <a:tc>
                  <a:txBody>
                    <a:bodyPr/>
                    <a:lstStyle/>
                    <a:p>
                      <a:pPr marL="10160" marR="80010" lvl="0" indent="0" algn="l" rtl="0">
                        <a:spcBef>
                          <a:spcPts val="25"/>
                        </a:spcBef>
                        <a:spcAft>
                          <a:spcPts val="0"/>
                        </a:spcAft>
                        <a:buNone/>
                      </a:pPr>
                      <a:r>
                        <a:rPr lang="es" sz="1200">
                          <a:latin typeface="Times New Roman"/>
                          <a:ea typeface="Times New Roman"/>
                          <a:cs typeface="Times New Roman"/>
                          <a:sym typeface="Times New Roman"/>
                        </a:rPr>
                        <a:t>Extend</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E599"/>
                    </a:solidFill>
                  </a:tcPr>
                </a:tc>
                <a:extLst>
                  <a:ext uri="{0D108BD9-81ED-4DB2-BD59-A6C34878D82A}">
                    <a16:rowId xmlns:a16="http://schemas.microsoft.com/office/drawing/2014/main" val="10008"/>
                  </a:ext>
                </a:extLst>
              </a:tr>
              <a:tr h="625200">
                <a:tc vMerge="1">
                  <a:txBody>
                    <a:bodyPr/>
                    <a:lstStyle/>
                    <a:p>
                      <a:endParaRPr lang="es-CO"/>
                    </a:p>
                  </a:txBody>
                  <a:tcPr/>
                </a:tc>
                <a:tc>
                  <a:txBody>
                    <a:bodyPr/>
                    <a:lstStyle/>
                    <a:p>
                      <a:pPr marL="10160" lvl="0" indent="0" algn="l" rtl="0">
                        <a:spcBef>
                          <a:spcPts val="35"/>
                        </a:spcBef>
                        <a:spcAft>
                          <a:spcPts val="0"/>
                        </a:spcAft>
                        <a:buNone/>
                      </a:pPr>
                      <a:r>
                        <a:rPr lang="es" sz="1200" b="1">
                          <a:latin typeface="Times New Roman"/>
                          <a:ea typeface="Times New Roman"/>
                          <a:cs typeface="Times New Roman"/>
                          <a:sym typeface="Times New Roman"/>
                        </a:rPr>
                        <a:t>R.F.</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E599"/>
                    </a:solidFill>
                  </a:tcPr>
                </a:tc>
                <a:tc>
                  <a:txBody>
                    <a:bodyPr/>
                    <a:lstStyle/>
                    <a:p>
                      <a:pPr marL="0" lvl="0" indent="0" algn="l" rtl="0">
                        <a:spcBef>
                          <a:spcPts val="0"/>
                        </a:spcBef>
                        <a:spcAft>
                          <a:spcPts val="0"/>
                        </a:spcAft>
                        <a:buNone/>
                      </a:pPr>
                      <a:r>
                        <a:rPr lang="es" sz="1000"/>
                        <a:t>RF019</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E599"/>
                    </a:solidFill>
                  </a:tcPr>
                </a:tc>
                <a:extLst>
                  <a:ext uri="{0D108BD9-81ED-4DB2-BD59-A6C34878D82A}">
                    <a16:rowId xmlns:a16="http://schemas.microsoft.com/office/drawing/2014/main" val="10009"/>
                  </a:ext>
                </a:extLst>
              </a:tr>
              <a:tr h="499275">
                <a:tc gridSpan="2">
                  <a:txBody>
                    <a:bodyPr/>
                    <a:lstStyle/>
                    <a:p>
                      <a:pPr marL="11430" lvl="0" indent="0" algn="l" rtl="0">
                        <a:spcBef>
                          <a:spcPts val="25"/>
                        </a:spcBef>
                        <a:spcAft>
                          <a:spcPts val="0"/>
                        </a:spcAft>
                        <a:buNone/>
                      </a:pPr>
                      <a:r>
                        <a:rPr lang="es" sz="1200" b="1">
                          <a:latin typeface="Times New Roman"/>
                          <a:ea typeface="Times New Roman"/>
                          <a:cs typeface="Times New Roman"/>
                          <a:sym typeface="Times New Roman"/>
                        </a:rPr>
                        <a:t>Precondición</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cap="flat" cmpd="sng">
                      <a:solidFill>
                        <a:srgbClr val="000000"/>
                      </a:solidFill>
                      <a:prstDash val="solid"/>
                      <a:round/>
                      <a:headEnd type="none" w="sm" len="sm"/>
                      <a:tailEnd type="none" w="sm" len="sm"/>
                    </a:lnB>
                    <a:solidFill>
                      <a:srgbClr val="FFE599"/>
                    </a:solidFill>
                  </a:tcPr>
                </a:tc>
                <a:tc hMerge="1">
                  <a:txBody>
                    <a:bodyPr/>
                    <a:lstStyle/>
                    <a:p>
                      <a:endParaRPr lang="es-CO"/>
                    </a:p>
                  </a:txBody>
                  <a:tcPr/>
                </a:tc>
                <a:tc>
                  <a:txBody>
                    <a:bodyPr/>
                    <a:lstStyle/>
                    <a:p>
                      <a:pPr marL="10160" marR="194945" lvl="0" indent="0" algn="l" rtl="0">
                        <a:spcBef>
                          <a:spcPts val="25"/>
                        </a:spcBef>
                        <a:spcAft>
                          <a:spcPts val="0"/>
                        </a:spcAft>
                        <a:buNone/>
                      </a:pPr>
                      <a:r>
                        <a:rPr lang="es" sz="1200">
                          <a:latin typeface="Times New Roman"/>
                          <a:ea typeface="Times New Roman"/>
                          <a:cs typeface="Times New Roman"/>
                          <a:sym typeface="Times New Roman"/>
                        </a:rPr>
                        <a:t>El dispositivo no detecta el método de ingreso.</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cap="flat" cmpd="sng">
                      <a:solidFill>
                        <a:srgbClr val="000000"/>
                      </a:solidFill>
                      <a:prstDash val="solid"/>
                      <a:round/>
                      <a:headEnd type="none" w="sm" len="sm"/>
                      <a:tailEnd type="none" w="sm" len="sm"/>
                    </a:lnB>
                    <a:solidFill>
                      <a:srgbClr val="FFE599"/>
                    </a:solidFill>
                  </a:tcPr>
                </a:tc>
                <a:extLst>
                  <a:ext uri="{0D108BD9-81ED-4DB2-BD59-A6C34878D82A}">
                    <a16:rowId xmlns:a16="http://schemas.microsoft.com/office/drawing/2014/main" val="10010"/>
                  </a:ext>
                </a:extLst>
              </a:tr>
              <a:tr h="363375">
                <a:tc gridSpan="3">
                  <a:txBody>
                    <a:bodyPr/>
                    <a:lstStyle/>
                    <a:p>
                      <a:pPr marL="11430" marR="292100" lvl="0" indent="0" algn="l" rtl="0">
                        <a:spcBef>
                          <a:spcPts val="90"/>
                        </a:spcBef>
                        <a:spcAft>
                          <a:spcPts val="0"/>
                        </a:spcAft>
                        <a:buNone/>
                      </a:pPr>
                      <a:r>
                        <a:rPr lang="es" sz="1200" b="1">
                          <a:latin typeface="Times New Roman"/>
                          <a:ea typeface="Times New Roman"/>
                          <a:cs typeface="Times New Roman"/>
                          <a:sym typeface="Times New Roman"/>
                        </a:rPr>
                        <a:t>Secuencia Normal </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cap="flat" cmpd="sng">
                      <a:solidFill>
                        <a:srgbClr val="00000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E599"/>
                    </a:solid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pic>
        <p:nvPicPr>
          <p:cNvPr id="1222" name="Google Shape;1222;p56"/>
          <p:cNvPicPr preferRelativeResize="0"/>
          <p:nvPr/>
        </p:nvPicPr>
        <p:blipFill rotWithShape="1">
          <a:blip r:embed="rId3">
            <a:alphaModFix/>
          </a:blip>
          <a:srcRect l="4159" t="1771" r="3606" b="3504"/>
          <a:stretch/>
        </p:blipFill>
        <p:spPr>
          <a:xfrm>
            <a:off x="201871" y="34150"/>
            <a:ext cx="1043379" cy="11575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graphicFrame>
        <p:nvGraphicFramePr>
          <p:cNvPr id="1227" name="Google Shape;1227;p57"/>
          <p:cNvGraphicFramePr/>
          <p:nvPr/>
        </p:nvGraphicFramePr>
        <p:xfrm>
          <a:off x="1574450" y="125863"/>
          <a:ext cx="3000000" cy="3000000"/>
        </p:xfrm>
        <a:graphic>
          <a:graphicData uri="http://schemas.openxmlformats.org/drawingml/2006/table">
            <a:tbl>
              <a:tblPr bandRow="1" bandCol="1">
                <a:noFill/>
                <a:tableStyleId>{31F90A47-AF57-48FC-BD22-BBE7D527BA11}</a:tableStyleId>
              </a:tblPr>
              <a:tblGrid>
                <a:gridCol w="1798950">
                  <a:extLst>
                    <a:ext uri="{9D8B030D-6E8A-4147-A177-3AD203B41FA5}">
                      <a16:colId xmlns:a16="http://schemas.microsoft.com/office/drawing/2014/main" val="20000"/>
                    </a:ext>
                  </a:extLst>
                </a:gridCol>
                <a:gridCol w="3801750">
                  <a:extLst>
                    <a:ext uri="{9D8B030D-6E8A-4147-A177-3AD203B41FA5}">
                      <a16:colId xmlns:a16="http://schemas.microsoft.com/office/drawing/2014/main" val="20001"/>
                    </a:ext>
                  </a:extLst>
                </a:gridCol>
              </a:tblGrid>
              <a:tr h="1327300">
                <a:tc gridSpan="2">
                  <a:txBody>
                    <a:bodyPr/>
                    <a:lstStyle/>
                    <a:p>
                      <a:pPr marL="11430" lvl="0" indent="0" algn="l" rtl="0">
                        <a:spcBef>
                          <a:spcPts val="115"/>
                        </a:spcBef>
                        <a:spcAft>
                          <a:spcPts val="0"/>
                        </a:spcAft>
                        <a:buNone/>
                      </a:pPr>
                      <a:r>
                        <a:rPr lang="es" sz="1200" b="1">
                          <a:latin typeface="Times New Roman"/>
                          <a:ea typeface="Times New Roman"/>
                          <a:cs typeface="Times New Roman"/>
                          <a:sym typeface="Times New Roman"/>
                        </a:rPr>
                        <a:t>ESCENARIO Ingresar al sistema:</a:t>
                      </a:r>
                      <a:endParaRPr sz="1200">
                        <a:latin typeface="Times New Roman"/>
                        <a:ea typeface="Times New Roman"/>
                        <a:cs typeface="Times New Roman"/>
                        <a:sym typeface="Times New Roman"/>
                      </a:endParaRPr>
                    </a:p>
                    <a:p>
                      <a:pPr marL="0" lvl="0" indent="0" algn="l" rtl="0">
                        <a:lnSpc>
                          <a:spcPct val="50000"/>
                        </a:lnSpc>
                        <a:spcBef>
                          <a:spcPts val="0"/>
                        </a:spcBef>
                        <a:spcAft>
                          <a:spcPts val="0"/>
                        </a:spcAft>
                        <a:buNone/>
                      </a:pPr>
                      <a:endParaRPr sz="600">
                        <a:latin typeface="Times New Roman"/>
                        <a:ea typeface="Times New Roman"/>
                        <a:cs typeface="Times New Roman"/>
                        <a:sym typeface="Times New Roman"/>
                      </a:endParaRPr>
                    </a:p>
                    <a:p>
                      <a:pPr marL="457200" marR="0" lvl="0" indent="-304800" algn="l" rtl="0">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Luego de que los actores pasaron su identificación el dispositivo enciende una luz roja.</a:t>
                      </a:r>
                      <a:endParaRPr sz="1200">
                        <a:latin typeface="Times New Roman"/>
                        <a:ea typeface="Times New Roman"/>
                        <a:cs typeface="Times New Roman"/>
                        <a:sym typeface="Times New Roman"/>
                      </a:endParaRPr>
                    </a:p>
                    <a:p>
                      <a:pPr marL="457200" marR="0" lvl="0" indent="-304800" algn="l" rtl="0">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El sistema deniega la entrada y alertará al personal de seguridad sobre la irregularidad del ingreso de dicha persona.</a:t>
                      </a:r>
                      <a:endParaRPr sz="1200">
                        <a:latin typeface="Times New Roman"/>
                        <a:ea typeface="Times New Roman"/>
                        <a:cs typeface="Times New Roman"/>
                        <a:sym typeface="Times New Roman"/>
                      </a:endParaRPr>
                    </a:p>
                    <a:p>
                      <a:pPr marL="457200" marR="0" lvl="0" indent="-304800" algn="l" rtl="0">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El personal de seguridad verifica la respuesta del dispositivo.</a:t>
                      </a:r>
                      <a:endParaRPr sz="1200">
                        <a:latin typeface="Times New Roman"/>
                        <a:ea typeface="Times New Roman"/>
                        <a:cs typeface="Times New Roman"/>
                        <a:sym typeface="Times New Roman"/>
                      </a:endParaRPr>
                    </a:p>
                    <a:p>
                      <a:pPr marL="457200" marR="0" lvl="0" indent="-304800" algn="l" rtl="0">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Lleva a la persona que intentó ingresar para asegurarse que esté en la base de datos del sistema si no es así reportara el caso a sus superiores.</a:t>
                      </a:r>
                      <a:endParaRPr sz="1200">
                        <a:latin typeface="Times New Roman"/>
                        <a:ea typeface="Times New Roman"/>
                        <a:cs typeface="Times New Roman"/>
                        <a:sym typeface="Times New Roman"/>
                      </a:endParaRPr>
                    </a:p>
                    <a:p>
                      <a:pPr marL="0" lvl="0" indent="0" algn="l" rtl="0">
                        <a:lnSpc>
                          <a:spcPct val="50000"/>
                        </a:lnSpc>
                        <a:spcBef>
                          <a:spcPts val="0"/>
                        </a:spcBef>
                        <a:spcAft>
                          <a:spcPts val="0"/>
                        </a:spcAft>
                        <a:buNone/>
                      </a:pPr>
                      <a:endParaRPr sz="600">
                        <a:latin typeface="Times New Roman"/>
                        <a:ea typeface="Times New Roman"/>
                        <a:cs typeface="Times New Roman"/>
                        <a:sym typeface="Times New Roman"/>
                      </a:endParaRPr>
                    </a:p>
                    <a:p>
                      <a:pPr marL="11430" lvl="0" indent="0" algn="l" rtl="0">
                        <a:spcBef>
                          <a:spcPts val="0"/>
                        </a:spcBef>
                        <a:spcAft>
                          <a:spcPts val="0"/>
                        </a:spcAft>
                        <a:buNone/>
                      </a:pP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cap="flat" cmpd="sng">
                      <a:solidFill>
                        <a:srgbClr val="00000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E599"/>
                    </a:solidFill>
                  </a:tcPr>
                </a:tc>
                <a:tc hMerge="1">
                  <a:txBody>
                    <a:bodyPr/>
                    <a:lstStyle/>
                    <a:p>
                      <a:endParaRPr lang="es-CO"/>
                    </a:p>
                  </a:txBody>
                  <a:tcPr/>
                </a:tc>
                <a:extLst>
                  <a:ext uri="{0D108BD9-81ED-4DB2-BD59-A6C34878D82A}">
                    <a16:rowId xmlns:a16="http://schemas.microsoft.com/office/drawing/2014/main" val="10000"/>
                  </a:ext>
                </a:extLst>
              </a:tr>
              <a:tr h="597650">
                <a:tc>
                  <a:txBody>
                    <a:bodyPr/>
                    <a:lstStyle/>
                    <a:p>
                      <a:pPr marL="11430" lvl="0" indent="0" algn="l" rtl="0">
                        <a:spcBef>
                          <a:spcPts val="25"/>
                        </a:spcBef>
                        <a:spcAft>
                          <a:spcPts val="0"/>
                        </a:spcAft>
                        <a:buNone/>
                      </a:pPr>
                      <a:r>
                        <a:rPr lang="es" sz="1200" b="1">
                          <a:latin typeface="Times New Roman"/>
                          <a:ea typeface="Times New Roman"/>
                          <a:cs typeface="Times New Roman"/>
                          <a:sym typeface="Times New Roman"/>
                        </a:rPr>
                        <a:t>Post-condición</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cap="flat" cmpd="sng">
                      <a:solidFill>
                        <a:srgbClr val="000000"/>
                      </a:solidFill>
                      <a:prstDash val="solid"/>
                      <a:round/>
                      <a:headEnd type="none" w="sm" len="sm"/>
                      <a:tailEnd type="none" w="sm" len="sm"/>
                    </a:lnB>
                    <a:solidFill>
                      <a:srgbClr val="FFE599"/>
                    </a:solidFill>
                  </a:tcPr>
                </a:tc>
                <a:tc>
                  <a:txBody>
                    <a:bodyPr/>
                    <a:lstStyle/>
                    <a:p>
                      <a:pPr marL="11430" marR="198120" lvl="0" indent="0" algn="l" rtl="0">
                        <a:spcBef>
                          <a:spcPts val="25"/>
                        </a:spcBef>
                        <a:spcAft>
                          <a:spcPts val="0"/>
                        </a:spcAft>
                        <a:buNone/>
                      </a:pPr>
                      <a:r>
                        <a:rPr lang="es" sz="1200">
                          <a:latin typeface="Times New Roman"/>
                          <a:ea typeface="Times New Roman"/>
                          <a:cs typeface="Times New Roman"/>
                          <a:sym typeface="Times New Roman"/>
                        </a:rPr>
                        <a:t>Verificación en la base de datos</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cap="flat" cmpd="sng">
                      <a:solidFill>
                        <a:srgbClr val="000000"/>
                      </a:solidFill>
                      <a:prstDash val="solid"/>
                      <a:round/>
                      <a:headEnd type="none" w="sm" len="sm"/>
                      <a:tailEnd type="none" w="sm" len="sm"/>
                    </a:lnB>
                    <a:solidFill>
                      <a:srgbClr val="FFE599"/>
                    </a:solidFill>
                  </a:tcPr>
                </a:tc>
                <a:extLst>
                  <a:ext uri="{0D108BD9-81ED-4DB2-BD59-A6C34878D82A}">
                    <a16:rowId xmlns:a16="http://schemas.microsoft.com/office/drawing/2014/main" val="10001"/>
                  </a:ext>
                </a:extLst>
              </a:tr>
              <a:tr h="1343500">
                <a:tc gridSpan="2">
                  <a:txBody>
                    <a:bodyPr/>
                    <a:lstStyle/>
                    <a:p>
                      <a:pPr marL="0" lvl="0" indent="0" algn="l" rtl="0">
                        <a:spcBef>
                          <a:spcPts val="95"/>
                        </a:spcBef>
                        <a:spcAft>
                          <a:spcPts val="0"/>
                        </a:spcAft>
                        <a:buNone/>
                      </a:pPr>
                      <a:endParaRPr sz="1200">
                        <a:latin typeface="Times New Roman"/>
                        <a:ea typeface="Times New Roman"/>
                        <a:cs typeface="Times New Roman"/>
                        <a:sym typeface="Times New Roman"/>
                      </a:endParaRPr>
                    </a:p>
                    <a:p>
                      <a:pPr marL="11430" marR="397510" lvl="0" indent="0" algn="l" rtl="0">
                        <a:spcBef>
                          <a:spcPts val="0"/>
                        </a:spcBef>
                        <a:spcAft>
                          <a:spcPts val="0"/>
                        </a:spcAft>
                        <a:buNone/>
                      </a:pPr>
                      <a:r>
                        <a:rPr lang="es" sz="1200" b="1">
                          <a:latin typeface="Times New Roman"/>
                          <a:ea typeface="Times New Roman"/>
                          <a:cs typeface="Times New Roman"/>
                          <a:sym typeface="Times New Roman"/>
                        </a:rPr>
                        <a:t>Excepciones                  </a:t>
                      </a:r>
                      <a:endParaRPr sz="1200">
                        <a:latin typeface="Times New Roman"/>
                        <a:ea typeface="Times New Roman"/>
                        <a:cs typeface="Times New Roman"/>
                        <a:sym typeface="Times New Roman"/>
                      </a:endParaRPr>
                    </a:p>
                    <a:p>
                      <a:pPr marL="11430" lvl="0" indent="0" algn="l" rtl="0">
                        <a:spcBef>
                          <a:spcPts val="300"/>
                        </a:spcBef>
                        <a:spcAft>
                          <a:spcPts val="0"/>
                        </a:spcAft>
                        <a:buNone/>
                      </a:pPr>
                      <a:r>
                        <a:rPr lang="es" sz="1200">
                          <a:latin typeface="Times New Roman"/>
                          <a:ea typeface="Times New Roman"/>
                          <a:cs typeface="Times New Roman"/>
                          <a:sym typeface="Times New Roman"/>
                        </a:rPr>
                        <a:t>4.1 Los visitantes deben registrarse por medio del vigilante con su número de identificación y el motivo de su visita</a:t>
                      </a:r>
                      <a:endParaRPr sz="1200">
                        <a:latin typeface="Times New Roman"/>
                        <a:ea typeface="Times New Roman"/>
                        <a:cs typeface="Times New Roman"/>
                        <a:sym typeface="Times New Roman"/>
                      </a:endParaRPr>
                    </a:p>
                    <a:p>
                      <a:pPr marL="11430" lvl="0" indent="0" algn="l" rtl="0">
                        <a:spcBef>
                          <a:spcPts val="0"/>
                        </a:spcBef>
                        <a:spcAft>
                          <a:spcPts val="0"/>
                        </a:spcAft>
                        <a:buNone/>
                      </a:pPr>
                      <a:r>
                        <a:rPr lang="es" sz="1200">
                          <a:latin typeface="Times New Roman"/>
                          <a:ea typeface="Times New Roman"/>
                          <a:cs typeface="Times New Roman"/>
                          <a:sym typeface="Times New Roman"/>
                        </a:rPr>
                        <a:t>4.2.Un estudiante nuevo que no está en la bases de datos debe hacer el proceso de registro del sistema. </a:t>
                      </a:r>
                      <a:endParaRPr sz="1200">
                        <a:latin typeface="Times New Roman"/>
                        <a:ea typeface="Times New Roman"/>
                        <a:cs typeface="Times New Roman"/>
                        <a:sym typeface="Times New Roman"/>
                      </a:endParaRPr>
                    </a:p>
                    <a:p>
                      <a:pPr marL="11430" lvl="0" indent="0" algn="l" rtl="0">
                        <a:spcBef>
                          <a:spcPts val="300"/>
                        </a:spcBef>
                        <a:spcAft>
                          <a:spcPts val="0"/>
                        </a:spcAft>
                        <a:buNone/>
                      </a:pPr>
                      <a:endParaRPr sz="1200">
                        <a:latin typeface="Times New Roman"/>
                        <a:ea typeface="Times New Roman"/>
                        <a:cs typeface="Times New Roman"/>
                        <a:sym typeface="Times New Roman"/>
                      </a:endParaRPr>
                    </a:p>
                    <a:p>
                      <a:pPr marL="0" lvl="0" indent="0" algn="l" rtl="0">
                        <a:lnSpc>
                          <a:spcPct val="50000"/>
                        </a:lnSpc>
                        <a:spcBef>
                          <a:spcPts val="0"/>
                        </a:spcBef>
                        <a:spcAft>
                          <a:spcPts val="0"/>
                        </a:spcAft>
                        <a:buNone/>
                      </a:pPr>
                      <a:endParaRPr sz="600">
                        <a:latin typeface="Times New Roman"/>
                        <a:ea typeface="Times New Roman"/>
                        <a:cs typeface="Times New Roman"/>
                        <a:sym typeface="Times New Roman"/>
                      </a:endParaRPr>
                    </a:p>
                    <a:p>
                      <a:pPr marL="11430" lvl="0" indent="0" algn="l" rtl="0">
                        <a:spcBef>
                          <a:spcPts val="0"/>
                        </a:spcBef>
                        <a:spcAft>
                          <a:spcPts val="0"/>
                        </a:spcAft>
                        <a:buNone/>
                      </a:pP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cap="flat" cmpd="sng">
                      <a:solidFill>
                        <a:srgbClr val="00000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E599"/>
                    </a:solidFill>
                  </a:tcPr>
                </a:tc>
                <a:tc hMerge="1">
                  <a:txBody>
                    <a:bodyPr/>
                    <a:lstStyle/>
                    <a:p>
                      <a:endParaRPr lang="es-CO"/>
                    </a:p>
                  </a:txBody>
                  <a:tcPr/>
                </a:tc>
                <a:extLst>
                  <a:ext uri="{0D108BD9-81ED-4DB2-BD59-A6C34878D82A}">
                    <a16:rowId xmlns:a16="http://schemas.microsoft.com/office/drawing/2014/main" val="10002"/>
                  </a:ext>
                </a:extLst>
              </a:tr>
              <a:tr h="341100">
                <a:tc>
                  <a:txBody>
                    <a:bodyPr/>
                    <a:lstStyle/>
                    <a:p>
                      <a:pPr marL="11430" lvl="0" indent="0" algn="l" rtl="0">
                        <a:spcBef>
                          <a:spcPts val="35"/>
                        </a:spcBef>
                        <a:spcAft>
                          <a:spcPts val="0"/>
                        </a:spcAft>
                        <a:buNone/>
                      </a:pPr>
                      <a:r>
                        <a:rPr lang="es" sz="1200" b="1">
                          <a:latin typeface="Times New Roman"/>
                          <a:ea typeface="Times New Roman"/>
                          <a:cs typeface="Times New Roman"/>
                          <a:sym typeface="Times New Roman"/>
                        </a:rPr>
                        <a:t>Frecuencia esperada</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E599"/>
                    </a:solidFill>
                  </a:tcPr>
                </a:tc>
                <a:tc>
                  <a:txBody>
                    <a:bodyPr/>
                    <a:lstStyle/>
                    <a:p>
                      <a:pPr marL="11430" marR="125095" lvl="0" indent="0" algn="l" rtl="0">
                        <a:spcBef>
                          <a:spcPts val="35"/>
                        </a:spcBef>
                        <a:spcAft>
                          <a:spcPts val="0"/>
                        </a:spcAft>
                        <a:buNone/>
                      </a:pPr>
                      <a:r>
                        <a:rPr lang="es" sz="1200">
                          <a:latin typeface="Times New Roman"/>
                          <a:ea typeface="Times New Roman"/>
                          <a:cs typeface="Times New Roman"/>
                          <a:sym typeface="Times New Roman"/>
                        </a:rPr>
                        <a:t>Frecuente 200 veces por Día </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E599"/>
                    </a:solidFill>
                  </a:tcPr>
                </a:tc>
                <a:extLst>
                  <a:ext uri="{0D108BD9-81ED-4DB2-BD59-A6C34878D82A}">
                    <a16:rowId xmlns:a16="http://schemas.microsoft.com/office/drawing/2014/main" val="10003"/>
                  </a:ext>
                </a:extLst>
              </a:tr>
              <a:tr h="468675">
                <a:tc>
                  <a:txBody>
                    <a:bodyPr/>
                    <a:lstStyle/>
                    <a:p>
                      <a:pPr marL="11430" lvl="0" indent="0" algn="l" rtl="0">
                        <a:spcBef>
                          <a:spcPts val="25"/>
                        </a:spcBef>
                        <a:spcAft>
                          <a:spcPts val="0"/>
                        </a:spcAft>
                        <a:buNone/>
                      </a:pPr>
                      <a:r>
                        <a:rPr lang="es" sz="1200" b="1">
                          <a:latin typeface="Times New Roman"/>
                          <a:ea typeface="Times New Roman"/>
                          <a:cs typeface="Times New Roman"/>
                          <a:sym typeface="Times New Roman"/>
                        </a:rPr>
                        <a:t>Prioridad</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E599"/>
                    </a:solidFill>
                  </a:tcPr>
                </a:tc>
                <a:tc>
                  <a:txBody>
                    <a:bodyPr/>
                    <a:lstStyle/>
                    <a:p>
                      <a:pPr marL="11430" marR="130175" lvl="0" indent="0" algn="l" rtl="0">
                        <a:spcBef>
                          <a:spcPts val="25"/>
                        </a:spcBef>
                        <a:spcAft>
                          <a:spcPts val="0"/>
                        </a:spcAft>
                        <a:buNone/>
                      </a:pPr>
                      <a:r>
                        <a:rPr lang="es" sz="1200">
                          <a:latin typeface="Times New Roman"/>
                          <a:ea typeface="Times New Roman"/>
                          <a:cs typeface="Times New Roman"/>
                          <a:sym typeface="Times New Roman"/>
                        </a:rPr>
                        <a:t>Alta </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E599"/>
                    </a:solidFill>
                  </a:tcPr>
                </a:tc>
                <a:extLst>
                  <a:ext uri="{0D108BD9-81ED-4DB2-BD59-A6C34878D82A}">
                    <a16:rowId xmlns:a16="http://schemas.microsoft.com/office/drawing/2014/main" val="10004"/>
                  </a:ext>
                </a:extLst>
              </a:tr>
              <a:tr h="341100">
                <a:tc>
                  <a:txBody>
                    <a:bodyPr/>
                    <a:lstStyle/>
                    <a:p>
                      <a:pPr marL="11430" lvl="0" indent="0" algn="l" rtl="0">
                        <a:spcBef>
                          <a:spcPts val="40"/>
                        </a:spcBef>
                        <a:spcAft>
                          <a:spcPts val="0"/>
                        </a:spcAft>
                        <a:buNone/>
                      </a:pPr>
                      <a:r>
                        <a:rPr lang="es" sz="1200" b="1">
                          <a:latin typeface="Times New Roman"/>
                          <a:ea typeface="Times New Roman"/>
                          <a:cs typeface="Times New Roman"/>
                          <a:sym typeface="Times New Roman"/>
                        </a:rPr>
                        <a:t>Comentarios</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E599"/>
                    </a:solidFill>
                  </a:tcPr>
                </a:tc>
                <a:tc>
                  <a:txBody>
                    <a:bodyPr/>
                    <a:lstStyle/>
                    <a:p>
                      <a:pPr marL="11430" marR="281940" lvl="0" indent="0" algn="l" rtl="0">
                        <a:spcBef>
                          <a:spcPts val="40"/>
                        </a:spcBef>
                        <a:spcAft>
                          <a:spcPts val="0"/>
                        </a:spcAft>
                        <a:buNone/>
                      </a:pPr>
                      <a:r>
                        <a:rPr lang="es" sz="1200">
                          <a:latin typeface="Times New Roman"/>
                          <a:ea typeface="Times New Roman"/>
                          <a:cs typeface="Times New Roman"/>
                          <a:sym typeface="Times New Roman"/>
                        </a:rPr>
                        <a:t>Sin comentario.</a:t>
                      </a:r>
                      <a:endParaRPr sz="1200">
                        <a:latin typeface="Times New Roman"/>
                        <a:ea typeface="Times New Roman"/>
                        <a:cs typeface="Times New Roman"/>
                        <a:sym typeface="Times New Roman"/>
                      </a:endParaRPr>
                    </a:p>
                  </a:txBody>
                  <a:tcPr marL="0" marR="0" marT="0" marB="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E599"/>
                    </a:solidFill>
                  </a:tcPr>
                </a:tc>
                <a:extLst>
                  <a:ext uri="{0D108BD9-81ED-4DB2-BD59-A6C34878D82A}">
                    <a16:rowId xmlns:a16="http://schemas.microsoft.com/office/drawing/2014/main" val="10005"/>
                  </a:ext>
                </a:extLst>
              </a:tr>
            </a:tbl>
          </a:graphicData>
        </a:graphic>
      </p:graphicFrame>
      <p:pic>
        <p:nvPicPr>
          <p:cNvPr id="1228" name="Google Shape;1228;p57"/>
          <p:cNvPicPr preferRelativeResize="0"/>
          <p:nvPr/>
        </p:nvPicPr>
        <p:blipFill rotWithShape="1">
          <a:blip r:embed="rId3">
            <a:alphaModFix/>
          </a:blip>
          <a:srcRect l="4159" t="1771" r="3606" b="3504"/>
          <a:stretch/>
        </p:blipFill>
        <p:spPr>
          <a:xfrm>
            <a:off x="201871" y="34150"/>
            <a:ext cx="1043379" cy="1157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graphicFrame>
        <p:nvGraphicFramePr>
          <p:cNvPr id="1233" name="Google Shape;1233;p58"/>
          <p:cNvGraphicFramePr/>
          <p:nvPr/>
        </p:nvGraphicFramePr>
        <p:xfrm>
          <a:off x="1715950" y="166550"/>
          <a:ext cx="3000000" cy="3000000"/>
        </p:xfrm>
        <a:graphic>
          <a:graphicData uri="http://schemas.openxmlformats.org/drawingml/2006/table">
            <a:tbl>
              <a:tblPr bandRow="1" bandCol="1">
                <a:noFill/>
                <a:tableStyleId>{31F90A47-AF57-48FC-BD22-BBE7D527BA11}</a:tableStyleId>
              </a:tblPr>
              <a:tblGrid>
                <a:gridCol w="1362700">
                  <a:extLst>
                    <a:ext uri="{9D8B030D-6E8A-4147-A177-3AD203B41FA5}">
                      <a16:colId xmlns:a16="http://schemas.microsoft.com/office/drawing/2014/main" val="20000"/>
                    </a:ext>
                  </a:extLst>
                </a:gridCol>
                <a:gridCol w="422275">
                  <a:extLst>
                    <a:ext uri="{9D8B030D-6E8A-4147-A177-3AD203B41FA5}">
                      <a16:colId xmlns:a16="http://schemas.microsoft.com/office/drawing/2014/main" val="20001"/>
                    </a:ext>
                  </a:extLst>
                </a:gridCol>
                <a:gridCol w="3815075">
                  <a:extLst>
                    <a:ext uri="{9D8B030D-6E8A-4147-A177-3AD203B41FA5}">
                      <a16:colId xmlns:a16="http://schemas.microsoft.com/office/drawing/2014/main" val="20002"/>
                    </a:ext>
                  </a:extLst>
                </a:gridCol>
              </a:tblGrid>
              <a:tr h="363375">
                <a:tc gridSpan="2">
                  <a:txBody>
                    <a:bodyPr/>
                    <a:lstStyle/>
                    <a:p>
                      <a:pPr marL="11430" lvl="0" indent="0" algn="l" rtl="0">
                        <a:spcBef>
                          <a:spcPts val="135"/>
                        </a:spcBef>
                        <a:spcAft>
                          <a:spcPts val="0"/>
                        </a:spcAft>
                        <a:buNone/>
                      </a:pPr>
                      <a:r>
                        <a:rPr lang="es" sz="1200" b="1">
                          <a:latin typeface="Times New Roman"/>
                          <a:ea typeface="Times New Roman"/>
                          <a:cs typeface="Times New Roman"/>
                          <a:sym typeface="Times New Roman"/>
                        </a:rPr>
                        <a:t># Ref.</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hMerge="1">
                  <a:txBody>
                    <a:bodyPr/>
                    <a:lstStyle/>
                    <a:p>
                      <a:endParaRPr lang="es-CO"/>
                    </a:p>
                  </a:txBody>
                  <a:tcPr/>
                </a:tc>
                <a:tc>
                  <a:txBody>
                    <a:bodyPr/>
                    <a:lstStyle/>
                    <a:p>
                      <a:pPr marL="10160" marR="130175" lvl="0" indent="0" algn="l" rtl="0">
                        <a:spcBef>
                          <a:spcPts val="135"/>
                        </a:spcBef>
                        <a:spcAft>
                          <a:spcPts val="0"/>
                        </a:spcAft>
                        <a:buNone/>
                      </a:pPr>
                      <a:r>
                        <a:rPr lang="es" sz="1200">
                          <a:latin typeface="Times New Roman"/>
                          <a:ea typeface="Times New Roman"/>
                          <a:cs typeface="Times New Roman"/>
                          <a:sym typeface="Times New Roman"/>
                        </a:rPr>
                        <a:t>CU05</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0"/>
                  </a:ext>
                </a:extLst>
              </a:tr>
              <a:tr h="355100">
                <a:tc gridSpan="2">
                  <a:txBody>
                    <a:bodyPr/>
                    <a:lstStyle/>
                    <a:p>
                      <a:pPr marL="11430" lvl="0" indent="0" algn="l" rtl="0">
                        <a:spcBef>
                          <a:spcPts val="35"/>
                        </a:spcBef>
                        <a:spcAft>
                          <a:spcPts val="0"/>
                        </a:spcAft>
                        <a:buNone/>
                      </a:pPr>
                      <a:r>
                        <a:rPr lang="es" sz="1200" b="1">
                          <a:latin typeface="Times New Roman"/>
                          <a:ea typeface="Times New Roman"/>
                          <a:cs typeface="Times New Roman"/>
                          <a:sym typeface="Times New Roman"/>
                        </a:rPr>
                        <a:t>Caso de Uso</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hMerge="1">
                  <a:txBody>
                    <a:bodyPr/>
                    <a:lstStyle/>
                    <a:p>
                      <a:endParaRPr lang="es-CO"/>
                    </a:p>
                  </a:txBody>
                  <a:tcPr/>
                </a:tc>
                <a:tc>
                  <a:txBody>
                    <a:bodyPr/>
                    <a:lstStyle/>
                    <a:p>
                      <a:pPr marL="0" marR="207009" lvl="0" indent="0" algn="l" rtl="0">
                        <a:spcBef>
                          <a:spcPts val="35"/>
                        </a:spcBef>
                        <a:spcAft>
                          <a:spcPts val="0"/>
                        </a:spcAft>
                        <a:buNone/>
                      </a:pPr>
                      <a:r>
                        <a:rPr lang="es" sz="1200">
                          <a:latin typeface="Times New Roman"/>
                          <a:ea typeface="Times New Roman"/>
                          <a:cs typeface="Times New Roman"/>
                          <a:sym typeface="Times New Roman"/>
                        </a:rPr>
                        <a:t>Reportes </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1"/>
                  </a:ext>
                </a:extLst>
              </a:tr>
              <a:tr h="219375">
                <a:tc gridSpan="2">
                  <a:txBody>
                    <a:bodyPr/>
                    <a:lstStyle/>
                    <a:p>
                      <a:pPr marL="11430" lvl="0" indent="0" algn="l" rtl="0">
                        <a:spcBef>
                          <a:spcPts val="25"/>
                        </a:spcBef>
                        <a:spcAft>
                          <a:spcPts val="0"/>
                        </a:spcAft>
                        <a:buNone/>
                      </a:pPr>
                      <a:r>
                        <a:rPr lang="es" sz="1200" b="1">
                          <a:latin typeface="Times New Roman"/>
                          <a:ea typeface="Times New Roman"/>
                          <a:cs typeface="Times New Roman"/>
                          <a:sym typeface="Times New Roman"/>
                        </a:rPr>
                        <a:t>Autor</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hMerge="1">
                  <a:txBody>
                    <a:bodyPr/>
                    <a:lstStyle/>
                    <a:p>
                      <a:endParaRPr lang="es-CO"/>
                    </a:p>
                  </a:txBody>
                  <a:tcPr/>
                </a:tc>
                <a:tc>
                  <a:txBody>
                    <a:bodyPr/>
                    <a:lstStyle/>
                    <a:p>
                      <a:pPr marL="10160" lvl="0" indent="0" algn="l" rtl="0">
                        <a:spcBef>
                          <a:spcPts val="25"/>
                        </a:spcBef>
                        <a:spcAft>
                          <a:spcPts val="0"/>
                        </a:spcAft>
                        <a:buNone/>
                      </a:pPr>
                      <a:r>
                        <a:rPr lang="es" sz="1200">
                          <a:latin typeface="Times New Roman"/>
                          <a:ea typeface="Times New Roman"/>
                          <a:cs typeface="Times New Roman"/>
                          <a:sym typeface="Times New Roman"/>
                        </a:rPr>
                        <a:t>Andres noreña- vanessa bejarano-juan valero-alejandro ballen </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2"/>
                  </a:ext>
                </a:extLst>
              </a:tr>
              <a:tr h="219375">
                <a:tc gridSpan="2">
                  <a:txBody>
                    <a:bodyPr/>
                    <a:lstStyle/>
                    <a:p>
                      <a:pPr marL="11430" lvl="0" indent="0" algn="l" rtl="0">
                        <a:spcBef>
                          <a:spcPts val="35"/>
                        </a:spcBef>
                        <a:spcAft>
                          <a:spcPts val="0"/>
                        </a:spcAft>
                        <a:buNone/>
                      </a:pPr>
                      <a:r>
                        <a:rPr lang="es" sz="1200" b="1">
                          <a:latin typeface="Times New Roman"/>
                          <a:ea typeface="Times New Roman"/>
                          <a:cs typeface="Times New Roman"/>
                          <a:sym typeface="Times New Roman"/>
                        </a:rPr>
                        <a:t>Fecha</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hMerge="1">
                  <a:txBody>
                    <a:bodyPr/>
                    <a:lstStyle/>
                    <a:p>
                      <a:endParaRPr lang="es-CO"/>
                    </a:p>
                  </a:txBody>
                  <a:tcPr/>
                </a:tc>
                <a:tc>
                  <a:txBody>
                    <a:bodyPr/>
                    <a:lstStyle/>
                    <a:p>
                      <a:pPr marL="10160" lvl="0" indent="0" algn="l" rtl="0">
                        <a:spcBef>
                          <a:spcPts val="35"/>
                        </a:spcBef>
                        <a:spcAft>
                          <a:spcPts val="0"/>
                        </a:spcAft>
                        <a:buNone/>
                      </a:pPr>
                      <a:r>
                        <a:rPr lang="es" sz="1200">
                          <a:latin typeface="Times New Roman"/>
                          <a:ea typeface="Times New Roman"/>
                          <a:cs typeface="Times New Roman"/>
                          <a:sym typeface="Times New Roman"/>
                        </a:rPr>
                        <a:t>16/06/2020</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3"/>
                  </a:ext>
                </a:extLst>
              </a:tr>
              <a:tr h="489350">
                <a:tc gridSpan="2">
                  <a:txBody>
                    <a:bodyPr/>
                    <a:lstStyle/>
                    <a:p>
                      <a:pPr marL="11430" lvl="0" indent="0" algn="l" rtl="0">
                        <a:spcBef>
                          <a:spcPts val="35"/>
                        </a:spcBef>
                        <a:spcAft>
                          <a:spcPts val="0"/>
                        </a:spcAft>
                        <a:buNone/>
                      </a:pPr>
                      <a:r>
                        <a:rPr lang="es" sz="1200" b="1">
                          <a:latin typeface="Times New Roman"/>
                          <a:ea typeface="Times New Roman"/>
                          <a:cs typeface="Times New Roman"/>
                          <a:sym typeface="Times New Roman"/>
                        </a:rPr>
                        <a:t>Versión</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hMerge="1">
                  <a:txBody>
                    <a:bodyPr/>
                    <a:lstStyle/>
                    <a:p>
                      <a:endParaRPr lang="es-CO"/>
                    </a:p>
                  </a:txBody>
                  <a:tcPr/>
                </a:tc>
                <a:tc>
                  <a:txBody>
                    <a:bodyPr/>
                    <a:lstStyle/>
                    <a:p>
                      <a:pPr marL="10160" marR="13970" lvl="0" indent="0" algn="l" rtl="0">
                        <a:spcBef>
                          <a:spcPts val="35"/>
                        </a:spcBef>
                        <a:spcAft>
                          <a:spcPts val="0"/>
                        </a:spcAft>
                        <a:buNone/>
                      </a:pPr>
                      <a:r>
                        <a:rPr lang="es" sz="1200">
                          <a:latin typeface="Times New Roman"/>
                          <a:ea typeface="Times New Roman"/>
                          <a:cs typeface="Times New Roman"/>
                          <a:sym typeface="Times New Roman"/>
                        </a:rPr>
                        <a:t>Versión 1.0</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4"/>
                  </a:ext>
                </a:extLst>
              </a:tr>
              <a:tr h="354125">
                <a:tc gridSpan="2">
                  <a:txBody>
                    <a:bodyPr/>
                    <a:lstStyle/>
                    <a:p>
                      <a:pPr marL="11430" lvl="0" indent="0" algn="l" rtl="0">
                        <a:spcBef>
                          <a:spcPts val="25"/>
                        </a:spcBef>
                        <a:spcAft>
                          <a:spcPts val="0"/>
                        </a:spcAft>
                        <a:buNone/>
                      </a:pPr>
                      <a:r>
                        <a:rPr lang="es" sz="1200" b="1">
                          <a:latin typeface="Times New Roman"/>
                          <a:ea typeface="Times New Roman"/>
                          <a:cs typeface="Times New Roman"/>
                          <a:sym typeface="Times New Roman"/>
                        </a:rPr>
                        <a:t>Actor/es</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hMerge="1">
                  <a:txBody>
                    <a:bodyPr/>
                    <a:lstStyle/>
                    <a:p>
                      <a:endParaRPr lang="es-CO"/>
                    </a:p>
                  </a:txBody>
                  <a:tcPr/>
                </a:tc>
                <a:tc>
                  <a:txBody>
                    <a:bodyPr/>
                    <a:lstStyle/>
                    <a:p>
                      <a:pPr marL="0" marR="279400" lvl="0" indent="0" algn="l" rtl="0">
                        <a:spcBef>
                          <a:spcPts val="25"/>
                        </a:spcBef>
                        <a:spcAft>
                          <a:spcPts val="0"/>
                        </a:spcAft>
                        <a:buNone/>
                      </a:pPr>
                      <a:r>
                        <a:rPr lang="es" sz="1200">
                          <a:latin typeface="Times New Roman"/>
                          <a:ea typeface="Times New Roman"/>
                          <a:cs typeface="Times New Roman"/>
                          <a:sym typeface="Times New Roman"/>
                        </a:rPr>
                        <a:t>Coordinadores y rector</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5"/>
                  </a:ext>
                </a:extLst>
              </a:tr>
              <a:tr h="219375">
                <a:tc gridSpan="2">
                  <a:txBody>
                    <a:bodyPr/>
                    <a:lstStyle/>
                    <a:p>
                      <a:pPr marL="11430" lvl="0" indent="0" algn="l" rtl="0">
                        <a:spcBef>
                          <a:spcPts val="35"/>
                        </a:spcBef>
                        <a:spcAft>
                          <a:spcPts val="0"/>
                        </a:spcAft>
                        <a:buNone/>
                      </a:pPr>
                      <a:r>
                        <a:rPr lang="es" sz="1200" b="1">
                          <a:latin typeface="Times New Roman"/>
                          <a:ea typeface="Times New Roman"/>
                          <a:cs typeface="Times New Roman"/>
                          <a:sym typeface="Times New Roman"/>
                        </a:rPr>
                        <a:t>Tipo</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hMerge="1">
                  <a:txBody>
                    <a:bodyPr/>
                    <a:lstStyle/>
                    <a:p>
                      <a:endParaRPr lang="es-CO"/>
                    </a:p>
                  </a:txBody>
                  <a:tcPr/>
                </a:tc>
                <a:tc>
                  <a:txBody>
                    <a:bodyPr/>
                    <a:lstStyle/>
                    <a:p>
                      <a:pPr marL="10160" lvl="0" indent="0" algn="l" rtl="0">
                        <a:spcBef>
                          <a:spcPts val="35"/>
                        </a:spcBef>
                        <a:spcAft>
                          <a:spcPts val="0"/>
                        </a:spcAft>
                        <a:buNone/>
                      </a:pPr>
                      <a:r>
                        <a:rPr lang="es" sz="1200">
                          <a:latin typeface="Times New Roman"/>
                          <a:ea typeface="Times New Roman"/>
                          <a:cs typeface="Times New Roman"/>
                          <a:sym typeface="Times New Roman"/>
                        </a:rPr>
                        <a:t>Primario </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6"/>
                  </a:ext>
                </a:extLst>
              </a:tr>
              <a:tr h="489350">
                <a:tc gridSpan="2">
                  <a:txBody>
                    <a:bodyPr/>
                    <a:lstStyle/>
                    <a:p>
                      <a:pPr marL="11430" lvl="0" indent="0" algn="l" rtl="0">
                        <a:spcBef>
                          <a:spcPts val="35"/>
                        </a:spcBef>
                        <a:spcAft>
                          <a:spcPts val="0"/>
                        </a:spcAft>
                        <a:buNone/>
                      </a:pPr>
                      <a:r>
                        <a:rPr lang="es" sz="1200" b="1">
                          <a:latin typeface="Times New Roman"/>
                          <a:ea typeface="Times New Roman"/>
                          <a:cs typeface="Times New Roman"/>
                          <a:sym typeface="Times New Roman"/>
                        </a:rPr>
                        <a:t>Descripción</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hMerge="1">
                  <a:txBody>
                    <a:bodyPr/>
                    <a:lstStyle/>
                    <a:p>
                      <a:endParaRPr lang="es-CO"/>
                    </a:p>
                  </a:txBody>
                  <a:tcPr/>
                </a:tc>
                <a:tc>
                  <a:txBody>
                    <a:bodyPr/>
                    <a:lstStyle/>
                    <a:p>
                      <a:pPr marL="10160" marR="130175" lvl="0" indent="0" algn="just" rtl="0">
                        <a:spcBef>
                          <a:spcPts val="35"/>
                        </a:spcBef>
                        <a:spcAft>
                          <a:spcPts val="0"/>
                        </a:spcAft>
                        <a:buNone/>
                      </a:pPr>
                      <a:r>
                        <a:rPr lang="es" sz="1200">
                          <a:latin typeface="Times New Roman"/>
                          <a:ea typeface="Times New Roman"/>
                          <a:cs typeface="Times New Roman"/>
                          <a:sym typeface="Times New Roman"/>
                        </a:rPr>
                        <a:t>Los actores pueden revisar los reportes diarios del sistema</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7"/>
                  </a:ext>
                </a:extLst>
              </a:tr>
              <a:tr h="423700">
                <a:tc rowSpan="2">
                  <a:txBody>
                    <a:bodyPr/>
                    <a:lstStyle/>
                    <a:p>
                      <a:pPr marL="11430" lvl="0" indent="0" algn="l" rtl="0">
                        <a:spcBef>
                          <a:spcPts val="25"/>
                        </a:spcBef>
                        <a:spcAft>
                          <a:spcPts val="0"/>
                        </a:spcAft>
                        <a:buNone/>
                      </a:pPr>
                      <a:r>
                        <a:rPr lang="es" sz="1200" b="1">
                          <a:latin typeface="Times New Roman"/>
                          <a:ea typeface="Times New Roman"/>
                          <a:cs typeface="Times New Roman"/>
                          <a:sym typeface="Times New Roman"/>
                        </a:rPr>
                        <a:t>Referencias</a:t>
                      </a:r>
                      <a:endParaRPr sz="1200">
                        <a:latin typeface="Times New Roman"/>
                        <a:ea typeface="Times New Roman"/>
                        <a:cs typeface="Times New Roman"/>
                        <a:sym typeface="Times New Roman"/>
                      </a:endParaRPr>
                    </a:p>
                    <a:p>
                      <a:pPr marL="11430" lvl="0" indent="0" algn="l" rtl="0">
                        <a:spcBef>
                          <a:spcPts val="0"/>
                        </a:spcBef>
                        <a:spcAft>
                          <a:spcPts val="0"/>
                        </a:spcAft>
                        <a:buNone/>
                      </a:pPr>
                      <a:r>
                        <a:rPr lang="es" sz="1200" b="1">
                          <a:latin typeface="Times New Roman"/>
                          <a:ea typeface="Times New Roman"/>
                          <a:cs typeface="Times New Roman"/>
                          <a:sym typeface="Times New Roman"/>
                        </a:rPr>
                        <a:t>Cruzadas</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a:txBody>
                    <a:bodyPr/>
                    <a:lstStyle/>
                    <a:p>
                      <a:pPr marL="10160" lvl="0" indent="0" algn="l" rtl="0">
                        <a:spcBef>
                          <a:spcPts val="25"/>
                        </a:spcBef>
                        <a:spcAft>
                          <a:spcPts val="0"/>
                        </a:spcAft>
                        <a:buNone/>
                      </a:pPr>
                      <a:r>
                        <a:rPr lang="es" sz="1200" b="1">
                          <a:latin typeface="Times New Roman"/>
                          <a:ea typeface="Times New Roman"/>
                          <a:cs typeface="Times New Roman"/>
                          <a:sym typeface="Times New Roman"/>
                        </a:rPr>
                        <a:t>C.U.</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a:txBody>
                    <a:bodyPr/>
                    <a:lstStyle/>
                    <a:p>
                      <a:pPr marL="10160" marR="80010" lvl="0" indent="0" algn="l" rtl="0">
                        <a:spcBef>
                          <a:spcPts val="25"/>
                        </a:spcBef>
                        <a:spcAft>
                          <a:spcPts val="0"/>
                        </a:spcAft>
                        <a:buNone/>
                      </a:pPr>
                      <a:r>
                        <a:rPr lang="es" sz="1200">
                          <a:latin typeface="Times New Roman"/>
                          <a:ea typeface="Times New Roman"/>
                          <a:cs typeface="Times New Roman"/>
                          <a:sym typeface="Times New Roman"/>
                        </a:rPr>
                        <a:t>Include</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8"/>
                  </a:ext>
                </a:extLst>
              </a:tr>
              <a:tr h="610975">
                <a:tc vMerge="1">
                  <a:txBody>
                    <a:bodyPr/>
                    <a:lstStyle/>
                    <a:p>
                      <a:endParaRPr lang="es-CO"/>
                    </a:p>
                  </a:txBody>
                  <a:tcPr/>
                </a:tc>
                <a:tc>
                  <a:txBody>
                    <a:bodyPr/>
                    <a:lstStyle/>
                    <a:p>
                      <a:pPr marL="10160" lvl="0" indent="0" algn="l" rtl="0">
                        <a:spcBef>
                          <a:spcPts val="35"/>
                        </a:spcBef>
                        <a:spcAft>
                          <a:spcPts val="0"/>
                        </a:spcAft>
                        <a:buNone/>
                      </a:pPr>
                      <a:r>
                        <a:rPr lang="es" sz="1200" b="1">
                          <a:latin typeface="Times New Roman"/>
                          <a:ea typeface="Times New Roman"/>
                          <a:cs typeface="Times New Roman"/>
                          <a:sym typeface="Times New Roman"/>
                        </a:rPr>
                        <a:t>R.F.</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a:txBody>
                    <a:bodyPr/>
                    <a:lstStyle/>
                    <a:p>
                      <a:pPr marL="0" lvl="0" indent="0" algn="l" rtl="0">
                        <a:spcBef>
                          <a:spcPts val="0"/>
                        </a:spcBef>
                        <a:spcAft>
                          <a:spcPts val="0"/>
                        </a:spcAft>
                        <a:buNone/>
                      </a:pPr>
                      <a:r>
                        <a:rPr lang="es" sz="1000"/>
                        <a:t>RF01,RF008,RF09,RF011</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9"/>
                  </a:ext>
                </a:extLst>
              </a:tr>
              <a:tr h="487900">
                <a:tc gridSpan="2">
                  <a:txBody>
                    <a:bodyPr/>
                    <a:lstStyle/>
                    <a:p>
                      <a:pPr marL="11430" lvl="0" indent="0" algn="l" rtl="0">
                        <a:spcBef>
                          <a:spcPts val="25"/>
                        </a:spcBef>
                        <a:spcAft>
                          <a:spcPts val="0"/>
                        </a:spcAft>
                        <a:buNone/>
                      </a:pPr>
                      <a:r>
                        <a:rPr lang="es" sz="1200" b="1">
                          <a:latin typeface="Times New Roman"/>
                          <a:ea typeface="Times New Roman"/>
                          <a:cs typeface="Times New Roman"/>
                          <a:sym typeface="Times New Roman"/>
                        </a:rPr>
                        <a:t>Precondición</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hMerge="1">
                  <a:txBody>
                    <a:bodyPr/>
                    <a:lstStyle/>
                    <a:p>
                      <a:endParaRPr lang="es-CO"/>
                    </a:p>
                  </a:txBody>
                  <a:tcPr/>
                </a:tc>
                <a:tc>
                  <a:txBody>
                    <a:bodyPr/>
                    <a:lstStyle/>
                    <a:p>
                      <a:pPr marL="0" marR="194945" lvl="0" indent="0" algn="l" rtl="0">
                        <a:spcBef>
                          <a:spcPts val="25"/>
                        </a:spcBef>
                        <a:spcAft>
                          <a:spcPts val="0"/>
                        </a:spcAft>
                        <a:buNone/>
                      </a:pPr>
                      <a:r>
                        <a:rPr lang="es" sz="1200">
                          <a:latin typeface="Times New Roman"/>
                          <a:ea typeface="Times New Roman"/>
                          <a:cs typeface="Times New Roman"/>
                          <a:sym typeface="Times New Roman"/>
                        </a:rPr>
                        <a:t>Tener usuario y contraseña en el sistema</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10"/>
                  </a:ext>
                </a:extLst>
              </a:tr>
              <a:tr h="355100">
                <a:tc gridSpan="3">
                  <a:txBody>
                    <a:bodyPr/>
                    <a:lstStyle/>
                    <a:p>
                      <a:pPr marL="11430" marR="292100" lvl="0" indent="0" algn="l" rtl="0">
                        <a:spcBef>
                          <a:spcPts val="90"/>
                        </a:spcBef>
                        <a:spcAft>
                          <a:spcPts val="0"/>
                        </a:spcAft>
                        <a:buNone/>
                      </a:pPr>
                      <a:r>
                        <a:rPr lang="es" sz="1200" b="1">
                          <a:latin typeface="Times New Roman"/>
                          <a:ea typeface="Times New Roman"/>
                          <a:cs typeface="Times New Roman"/>
                          <a:sym typeface="Times New Roman"/>
                        </a:rPr>
                        <a:t>Secuencia Normal </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11"/>
                  </a:ext>
                </a:extLst>
              </a:tr>
            </a:tbl>
          </a:graphicData>
        </a:graphic>
      </p:graphicFrame>
      <p:pic>
        <p:nvPicPr>
          <p:cNvPr id="1234" name="Google Shape;1234;p58"/>
          <p:cNvPicPr preferRelativeResize="0"/>
          <p:nvPr/>
        </p:nvPicPr>
        <p:blipFill rotWithShape="1">
          <a:blip r:embed="rId3">
            <a:alphaModFix/>
          </a:blip>
          <a:srcRect l="4159" t="1771" r="3606" b="3504"/>
          <a:stretch/>
        </p:blipFill>
        <p:spPr>
          <a:xfrm>
            <a:off x="201871" y="34150"/>
            <a:ext cx="1043379" cy="1157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3"/>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PLANTEAMIENTO </a:t>
            </a:r>
            <a:endParaRPr/>
          </a:p>
          <a:p>
            <a:pPr marL="0" lvl="0" indent="0" algn="ctr" rtl="0">
              <a:spcBef>
                <a:spcPts val="0"/>
              </a:spcBef>
              <a:spcAft>
                <a:spcPts val="0"/>
              </a:spcAft>
              <a:buNone/>
            </a:pPr>
            <a:r>
              <a:rPr lang="es"/>
              <a:t>DEL PROBLEMA</a:t>
            </a:r>
            <a:endParaRPr/>
          </a:p>
        </p:txBody>
      </p:sp>
      <p:sp>
        <p:nvSpPr>
          <p:cNvPr id="335" name="Google Shape;335;p23"/>
          <p:cNvSpPr/>
          <p:nvPr/>
        </p:nvSpPr>
        <p:spPr>
          <a:xfrm>
            <a:off x="382970" y="138055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6" name="Google Shape;336;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grpSp>
        <p:nvGrpSpPr>
          <p:cNvPr id="337" name="Google Shape;337;p23"/>
          <p:cNvGrpSpPr/>
          <p:nvPr/>
        </p:nvGrpSpPr>
        <p:grpSpPr>
          <a:xfrm>
            <a:off x="713738" y="1561980"/>
            <a:ext cx="333452" cy="329962"/>
            <a:chOff x="1049375" y="2318350"/>
            <a:chExt cx="298525" cy="295400"/>
          </a:xfrm>
        </p:grpSpPr>
        <p:sp>
          <p:nvSpPr>
            <p:cNvPr id="338" name="Google Shape;338;p23"/>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3"/>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23"/>
          <p:cNvGrpSpPr/>
          <p:nvPr/>
        </p:nvGrpSpPr>
        <p:grpSpPr>
          <a:xfrm>
            <a:off x="8502369" y="861769"/>
            <a:ext cx="329934" cy="329934"/>
            <a:chOff x="5775900" y="2308125"/>
            <a:chExt cx="295375" cy="295375"/>
          </a:xfrm>
        </p:grpSpPr>
        <p:sp>
          <p:nvSpPr>
            <p:cNvPr id="343" name="Google Shape;343;p23"/>
            <p:cNvSpPr/>
            <p:nvPr/>
          </p:nvSpPr>
          <p:spPr>
            <a:xfrm>
              <a:off x="5984625" y="2482975"/>
              <a:ext cx="18125" cy="18150"/>
            </a:xfrm>
            <a:custGeom>
              <a:avLst/>
              <a:gdLst/>
              <a:ahLst/>
              <a:cxnLst/>
              <a:rect l="l" t="t" r="r" b="b"/>
              <a:pathLst>
                <a:path w="725" h="726" extrusionOk="0">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5775900" y="2308125"/>
              <a:ext cx="295375" cy="295375"/>
            </a:xfrm>
            <a:custGeom>
              <a:avLst/>
              <a:gdLst/>
              <a:ahLst/>
              <a:cxnLst/>
              <a:rect l="l" t="t" r="r" b="b"/>
              <a:pathLst>
                <a:path w="11815" h="11815" extrusionOk="0">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5984625" y="2508975"/>
              <a:ext cx="18125" cy="61450"/>
            </a:xfrm>
            <a:custGeom>
              <a:avLst/>
              <a:gdLst/>
              <a:ahLst/>
              <a:cxnLst/>
              <a:rect l="l" t="t" r="r" b="b"/>
              <a:pathLst>
                <a:path w="725" h="2458" extrusionOk="0">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5845200" y="2395550"/>
              <a:ext cx="122900" cy="17350"/>
            </a:xfrm>
            <a:custGeom>
              <a:avLst/>
              <a:gdLst/>
              <a:ahLst/>
              <a:cxnLst/>
              <a:rect l="l" t="t" r="r" b="b"/>
              <a:pathLst>
                <a:path w="4916" h="694" extrusionOk="0">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5845200" y="2431000"/>
              <a:ext cx="122900" cy="17350"/>
            </a:xfrm>
            <a:custGeom>
              <a:avLst/>
              <a:gdLst/>
              <a:ahLst/>
              <a:cxnLst/>
              <a:rect l="l" t="t" r="r" b="b"/>
              <a:pathLst>
                <a:path w="4916" h="694" extrusionOk="0">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23"/>
          <p:cNvGrpSpPr/>
          <p:nvPr/>
        </p:nvGrpSpPr>
        <p:grpSpPr>
          <a:xfrm>
            <a:off x="8500598" y="4236088"/>
            <a:ext cx="333480" cy="330800"/>
            <a:chOff x="946175" y="3253275"/>
            <a:chExt cx="298550" cy="296150"/>
          </a:xfrm>
        </p:grpSpPr>
        <p:sp>
          <p:nvSpPr>
            <p:cNvPr id="349" name="Google Shape;349;p23"/>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3"/>
          <p:cNvGrpSpPr/>
          <p:nvPr/>
        </p:nvGrpSpPr>
        <p:grpSpPr>
          <a:xfrm>
            <a:off x="382965" y="4237385"/>
            <a:ext cx="331721" cy="328203"/>
            <a:chOff x="946175" y="3619500"/>
            <a:chExt cx="296975" cy="293825"/>
          </a:xfrm>
        </p:grpSpPr>
        <p:sp>
          <p:nvSpPr>
            <p:cNvPr id="355" name="Google Shape;355;p23"/>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3"/>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 name="Google Shape;361;p23"/>
          <p:cNvSpPr txBox="1"/>
          <p:nvPr/>
        </p:nvSpPr>
        <p:spPr>
          <a:xfrm>
            <a:off x="2075575" y="1520800"/>
            <a:ext cx="4844400" cy="27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500">
                <a:solidFill>
                  <a:srgbClr val="FFFFFF"/>
                </a:solidFill>
                <a:latin typeface="Roboto Light"/>
                <a:ea typeface="Roboto Light"/>
                <a:cs typeface="Roboto Light"/>
                <a:sym typeface="Roboto Light"/>
              </a:rPr>
              <a:t>A partir del levantamiento de información realizado  en el colegio  Misael Pastrana Borrero, encontramos que no presenta un sistema de ingreso adecuado, por lo cual, a la hora del ingreso están presentes docentes y vigilantes de la institución, en la entrada que no piden requisito alguno  a los estudiantes y trabajadores del mismo para su identificación y registro, esto conlleva a un mal gestionamiento de ingreso de la comunidad institucional y de miembros externos a ella que pueden causar problemas dentro de ella. </a:t>
            </a:r>
            <a:endParaRPr sz="1500">
              <a:solidFill>
                <a:srgbClr val="FFFFFF"/>
              </a:solidFill>
              <a:latin typeface="Roboto Light"/>
              <a:ea typeface="Roboto Light"/>
              <a:cs typeface="Roboto Light"/>
              <a:sym typeface="Roboto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graphicFrame>
        <p:nvGraphicFramePr>
          <p:cNvPr id="1239" name="Google Shape;1239;p59"/>
          <p:cNvGraphicFramePr/>
          <p:nvPr/>
        </p:nvGraphicFramePr>
        <p:xfrm>
          <a:off x="1905350" y="603150"/>
          <a:ext cx="3000000" cy="3000000"/>
        </p:xfrm>
        <a:graphic>
          <a:graphicData uri="http://schemas.openxmlformats.org/drawingml/2006/table">
            <a:tbl>
              <a:tblPr bandRow="1" bandCol="1">
                <a:noFill/>
                <a:tableStyleId>{31F90A47-AF57-48FC-BD22-BBE7D527BA11}</a:tableStyleId>
              </a:tblPr>
              <a:tblGrid>
                <a:gridCol w="1686950">
                  <a:extLst>
                    <a:ext uri="{9D8B030D-6E8A-4147-A177-3AD203B41FA5}">
                      <a16:colId xmlns:a16="http://schemas.microsoft.com/office/drawing/2014/main" val="20000"/>
                    </a:ext>
                  </a:extLst>
                </a:gridCol>
                <a:gridCol w="3565075">
                  <a:extLst>
                    <a:ext uri="{9D8B030D-6E8A-4147-A177-3AD203B41FA5}">
                      <a16:colId xmlns:a16="http://schemas.microsoft.com/office/drawing/2014/main" val="20001"/>
                    </a:ext>
                  </a:extLst>
                </a:gridCol>
              </a:tblGrid>
              <a:tr h="1126925">
                <a:tc gridSpan="2">
                  <a:txBody>
                    <a:bodyPr/>
                    <a:lstStyle/>
                    <a:p>
                      <a:pPr marL="11430" lvl="0" indent="0" algn="l" rtl="0">
                        <a:spcBef>
                          <a:spcPts val="115"/>
                        </a:spcBef>
                        <a:spcAft>
                          <a:spcPts val="0"/>
                        </a:spcAft>
                        <a:buNone/>
                      </a:pPr>
                      <a:r>
                        <a:rPr lang="es" sz="1200" b="1">
                          <a:latin typeface="Times New Roman"/>
                          <a:ea typeface="Times New Roman"/>
                          <a:cs typeface="Times New Roman"/>
                          <a:sym typeface="Times New Roman"/>
                        </a:rPr>
                        <a:t>ESCENARIO Ingresar al sistema:</a:t>
                      </a:r>
                      <a:endParaRPr sz="1200">
                        <a:latin typeface="Times New Roman"/>
                        <a:ea typeface="Times New Roman"/>
                        <a:cs typeface="Times New Roman"/>
                        <a:sym typeface="Times New Roman"/>
                      </a:endParaRPr>
                    </a:p>
                    <a:p>
                      <a:pPr marL="0" lvl="0" indent="0" algn="l" rtl="0">
                        <a:lnSpc>
                          <a:spcPct val="50000"/>
                        </a:lnSpc>
                        <a:spcBef>
                          <a:spcPts val="0"/>
                        </a:spcBef>
                        <a:spcAft>
                          <a:spcPts val="0"/>
                        </a:spcAft>
                        <a:buNone/>
                      </a:pPr>
                      <a:endParaRPr sz="600">
                        <a:latin typeface="Times New Roman"/>
                        <a:ea typeface="Times New Roman"/>
                        <a:cs typeface="Times New Roman"/>
                        <a:sym typeface="Times New Roman"/>
                      </a:endParaRPr>
                    </a:p>
                    <a:p>
                      <a:pPr marL="914400" lvl="0" indent="-304800" algn="l" rtl="0">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Al final de la jornada el sistema generará un reporte donde se compila las alertas y quienes entraron a la institución como terceros o visitantes.</a:t>
                      </a:r>
                      <a:endParaRPr sz="1200">
                        <a:latin typeface="Times New Roman"/>
                        <a:ea typeface="Times New Roman"/>
                        <a:cs typeface="Times New Roman"/>
                        <a:sym typeface="Times New Roman"/>
                      </a:endParaRPr>
                    </a:p>
                    <a:p>
                      <a:pPr marL="914400" lvl="0" indent="-304800" algn="l" rtl="0">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Los actores ingresando con sus usuario y contraseña puede revisar este reporte en la opción de reportes del sistema.</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solidFill>
                      <a:srgbClr val="B6D7A8"/>
                    </a:solidFill>
                  </a:tcPr>
                </a:tc>
                <a:tc hMerge="1">
                  <a:txBody>
                    <a:bodyPr/>
                    <a:lstStyle/>
                    <a:p>
                      <a:endParaRPr lang="es-CO"/>
                    </a:p>
                  </a:txBody>
                  <a:tcPr/>
                </a:tc>
                <a:extLst>
                  <a:ext uri="{0D108BD9-81ED-4DB2-BD59-A6C34878D82A}">
                    <a16:rowId xmlns:a16="http://schemas.microsoft.com/office/drawing/2014/main" val="10000"/>
                  </a:ext>
                </a:extLst>
              </a:tr>
              <a:tr h="621550">
                <a:tc>
                  <a:txBody>
                    <a:bodyPr/>
                    <a:lstStyle/>
                    <a:p>
                      <a:pPr marL="11430" lvl="0" indent="0" algn="l" rtl="0">
                        <a:spcBef>
                          <a:spcPts val="25"/>
                        </a:spcBef>
                        <a:spcAft>
                          <a:spcPts val="0"/>
                        </a:spcAft>
                        <a:buNone/>
                      </a:pPr>
                      <a:r>
                        <a:rPr lang="es" sz="1200" b="1">
                          <a:latin typeface="Times New Roman"/>
                          <a:ea typeface="Times New Roman"/>
                          <a:cs typeface="Times New Roman"/>
                          <a:sym typeface="Times New Roman"/>
                        </a:rPr>
                        <a:t>Post-condición</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a:txBody>
                    <a:bodyPr/>
                    <a:lstStyle/>
                    <a:p>
                      <a:pPr marL="11430" marR="198120" lvl="0" indent="0" algn="l" rtl="0">
                        <a:spcBef>
                          <a:spcPts val="25"/>
                        </a:spcBef>
                        <a:spcAft>
                          <a:spcPts val="0"/>
                        </a:spcAft>
                        <a:buNone/>
                      </a:pPr>
                      <a:r>
                        <a:rPr lang="es" sz="1200">
                          <a:latin typeface="Times New Roman"/>
                          <a:ea typeface="Times New Roman"/>
                          <a:cs typeface="Times New Roman"/>
                          <a:sym typeface="Times New Roman"/>
                        </a:rPr>
                        <a:t>El sistema debe mostrar el reporte del día solicitado.</a:t>
                      </a:r>
                      <a:endParaRPr sz="1200">
                        <a:latin typeface="Times New Roman"/>
                        <a:ea typeface="Times New Roman"/>
                        <a:cs typeface="Times New Roman"/>
                        <a:sym typeface="Times New Roman"/>
                      </a:endParaRPr>
                    </a:p>
                    <a:p>
                      <a:pPr marL="11430" marR="198120" lvl="0" indent="0" algn="l" rtl="0">
                        <a:spcBef>
                          <a:spcPts val="25"/>
                        </a:spcBef>
                        <a:spcAft>
                          <a:spcPts val="0"/>
                        </a:spcAft>
                        <a:buNone/>
                      </a:pP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1"/>
                  </a:ext>
                </a:extLst>
              </a:tr>
              <a:tr h="826125">
                <a:tc gridSpan="2">
                  <a:txBody>
                    <a:bodyPr/>
                    <a:lstStyle/>
                    <a:p>
                      <a:pPr marL="0" lvl="0" indent="0" algn="l" rtl="0">
                        <a:spcBef>
                          <a:spcPts val="95"/>
                        </a:spcBef>
                        <a:spcAft>
                          <a:spcPts val="0"/>
                        </a:spcAft>
                        <a:buNone/>
                      </a:pPr>
                      <a:endParaRPr sz="1200">
                        <a:latin typeface="Times New Roman"/>
                        <a:ea typeface="Times New Roman"/>
                        <a:cs typeface="Times New Roman"/>
                        <a:sym typeface="Times New Roman"/>
                      </a:endParaRPr>
                    </a:p>
                    <a:p>
                      <a:pPr marL="11430" marR="397510" lvl="0" indent="0" algn="l" rtl="0">
                        <a:spcBef>
                          <a:spcPts val="0"/>
                        </a:spcBef>
                        <a:spcAft>
                          <a:spcPts val="0"/>
                        </a:spcAft>
                        <a:buNone/>
                      </a:pPr>
                      <a:r>
                        <a:rPr lang="es" sz="1200" b="1">
                          <a:latin typeface="Times New Roman"/>
                          <a:ea typeface="Times New Roman"/>
                          <a:cs typeface="Times New Roman"/>
                          <a:sym typeface="Times New Roman"/>
                        </a:rPr>
                        <a:t>Excepciones                  </a:t>
                      </a:r>
                      <a:endParaRPr sz="1200">
                        <a:latin typeface="Times New Roman"/>
                        <a:ea typeface="Times New Roman"/>
                        <a:cs typeface="Times New Roman"/>
                        <a:sym typeface="Times New Roman"/>
                      </a:endParaRPr>
                    </a:p>
                    <a:p>
                      <a:pPr marL="11430" lvl="0" indent="0" algn="l" rtl="0">
                        <a:spcBef>
                          <a:spcPts val="300"/>
                        </a:spcBef>
                        <a:spcAft>
                          <a:spcPts val="0"/>
                        </a:spcAft>
                        <a:buNone/>
                      </a:pPr>
                      <a:r>
                        <a:rPr lang="es" sz="1200">
                          <a:latin typeface="Times New Roman"/>
                          <a:ea typeface="Times New Roman"/>
                          <a:cs typeface="Times New Roman"/>
                          <a:sym typeface="Times New Roman"/>
                        </a:rPr>
                        <a:t>4.1 No generará reportes los domingos.</a:t>
                      </a:r>
                      <a:endParaRPr sz="1200">
                        <a:latin typeface="Times New Roman"/>
                        <a:ea typeface="Times New Roman"/>
                        <a:cs typeface="Times New Roman"/>
                        <a:sym typeface="Times New Roman"/>
                      </a:endParaRPr>
                    </a:p>
                    <a:p>
                      <a:pPr marL="0" lvl="0" indent="0" algn="l" rtl="0">
                        <a:lnSpc>
                          <a:spcPct val="50000"/>
                        </a:lnSpc>
                        <a:spcBef>
                          <a:spcPts val="0"/>
                        </a:spcBef>
                        <a:spcAft>
                          <a:spcPts val="0"/>
                        </a:spcAft>
                        <a:buNone/>
                      </a:pPr>
                      <a:endParaRPr sz="600">
                        <a:latin typeface="Times New Roman"/>
                        <a:ea typeface="Times New Roman"/>
                        <a:cs typeface="Times New Roman"/>
                        <a:sym typeface="Times New Roman"/>
                      </a:endParaRPr>
                    </a:p>
                    <a:p>
                      <a:pPr marL="11430" lvl="0" indent="0" algn="l" rtl="0">
                        <a:spcBef>
                          <a:spcPts val="0"/>
                        </a:spcBef>
                        <a:spcAft>
                          <a:spcPts val="0"/>
                        </a:spcAft>
                        <a:buNone/>
                      </a:pP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hMerge="1">
                  <a:txBody>
                    <a:bodyPr/>
                    <a:lstStyle/>
                    <a:p>
                      <a:endParaRPr lang="es-CO"/>
                    </a:p>
                  </a:txBody>
                  <a:tcPr/>
                </a:tc>
                <a:extLst>
                  <a:ext uri="{0D108BD9-81ED-4DB2-BD59-A6C34878D82A}">
                    <a16:rowId xmlns:a16="http://schemas.microsoft.com/office/drawing/2014/main" val="10002"/>
                  </a:ext>
                </a:extLst>
              </a:tr>
              <a:tr h="354750">
                <a:tc>
                  <a:txBody>
                    <a:bodyPr/>
                    <a:lstStyle/>
                    <a:p>
                      <a:pPr marL="11430" lvl="0" indent="0" algn="l" rtl="0">
                        <a:spcBef>
                          <a:spcPts val="35"/>
                        </a:spcBef>
                        <a:spcAft>
                          <a:spcPts val="0"/>
                        </a:spcAft>
                        <a:buNone/>
                      </a:pPr>
                      <a:r>
                        <a:rPr lang="es" sz="1200" b="1">
                          <a:latin typeface="Times New Roman"/>
                          <a:ea typeface="Times New Roman"/>
                          <a:cs typeface="Times New Roman"/>
                          <a:sym typeface="Times New Roman"/>
                        </a:rPr>
                        <a:t>Frecuencia esperada</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a:txBody>
                    <a:bodyPr/>
                    <a:lstStyle/>
                    <a:p>
                      <a:pPr marL="11430" marR="125095" lvl="0" indent="0" algn="l" rtl="0">
                        <a:spcBef>
                          <a:spcPts val="35"/>
                        </a:spcBef>
                        <a:spcAft>
                          <a:spcPts val="0"/>
                        </a:spcAft>
                        <a:buNone/>
                      </a:pPr>
                      <a:r>
                        <a:rPr lang="es" sz="1200">
                          <a:latin typeface="Times New Roman"/>
                          <a:ea typeface="Times New Roman"/>
                          <a:cs typeface="Times New Roman"/>
                          <a:sym typeface="Times New Roman"/>
                        </a:rPr>
                        <a:t>Frecuente 200 veces por Día </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3"/>
                  </a:ext>
                </a:extLst>
              </a:tr>
              <a:tr h="487400">
                <a:tc>
                  <a:txBody>
                    <a:bodyPr/>
                    <a:lstStyle/>
                    <a:p>
                      <a:pPr marL="11430" lvl="0" indent="0" algn="l" rtl="0">
                        <a:spcBef>
                          <a:spcPts val="25"/>
                        </a:spcBef>
                        <a:spcAft>
                          <a:spcPts val="0"/>
                        </a:spcAft>
                        <a:buNone/>
                      </a:pPr>
                      <a:r>
                        <a:rPr lang="es" sz="1200" b="1">
                          <a:latin typeface="Times New Roman"/>
                          <a:ea typeface="Times New Roman"/>
                          <a:cs typeface="Times New Roman"/>
                          <a:sym typeface="Times New Roman"/>
                        </a:rPr>
                        <a:t>Prioridad</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a:txBody>
                    <a:bodyPr/>
                    <a:lstStyle/>
                    <a:p>
                      <a:pPr marL="0" marR="130175" lvl="0" indent="0" algn="l" rtl="0">
                        <a:spcBef>
                          <a:spcPts val="25"/>
                        </a:spcBef>
                        <a:spcAft>
                          <a:spcPts val="0"/>
                        </a:spcAft>
                        <a:buNone/>
                      </a:pPr>
                      <a:r>
                        <a:rPr lang="es" sz="1200">
                          <a:latin typeface="Times New Roman"/>
                          <a:ea typeface="Times New Roman"/>
                          <a:cs typeface="Times New Roman"/>
                          <a:sym typeface="Times New Roman"/>
                        </a:rPr>
                        <a:t>Media</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4"/>
                  </a:ext>
                </a:extLst>
              </a:tr>
              <a:tr h="354750">
                <a:tc>
                  <a:txBody>
                    <a:bodyPr/>
                    <a:lstStyle/>
                    <a:p>
                      <a:pPr marL="11430" lvl="0" indent="0" algn="l" rtl="0">
                        <a:spcBef>
                          <a:spcPts val="40"/>
                        </a:spcBef>
                        <a:spcAft>
                          <a:spcPts val="0"/>
                        </a:spcAft>
                        <a:buNone/>
                      </a:pPr>
                      <a:r>
                        <a:rPr lang="es" sz="1200" b="1">
                          <a:latin typeface="Times New Roman"/>
                          <a:ea typeface="Times New Roman"/>
                          <a:cs typeface="Times New Roman"/>
                          <a:sym typeface="Times New Roman"/>
                        </a:rPr>
                        <a:t>Comentarios</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tc>
                  <a:txBody>
                    <a:bodyPr/>
                    <a:lstStyle/>
                    <a:p>
                      <a:pPr marL="11430" marR="281940" lvl="0" indent="0" algn="l" rtl="0">
                        <a:spcBef>
                          <a:spcPts val="40"/>
                        </a:spcBef>
                        <a:spcAft>
                          <a:spcPts val="0"/>
                        </a:spcAft>
                        <a:buNone/>
                      </a:pPr>
                      <a:r>
                        <a:rPr lang="es" sz="1200">
                          <a:latin typeface="Times New Roman"/>
                          <a:ea typeface="Times New Roman"/>
                          <a:cs typeface="Times New Roman"/>
                          <a:sym typeface="Times New Roman"/>
                        </a:rPr>
                        <a:t>Sin comentario.</a:t>
                      </a:r>
                      <a:endParaRPr sz="12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5"/>
                  </a:ext>
                </a:extLst>
              </a:tr>
            </a:tbl>
          </a:graphicData>
        </a:graphic>
      </p:graphicFrame>
      <p:pic>
        <p:nvPicPr>
          <p:cNvPr id="1240" name="Google Shape;1240;p59"/>
          <p:cNvPicPr preferRelativeResize="0"/>
          <p:nvPr/>
        </p:nvPicPr>
        <p:blipFill rotWithShape="1">
          <a:blip r:embed="rId3">
            <a:alphaModFix/>
          </a:blip>
          <a:srcRect l="4159" t="1771" r="3606" b="3504"/>
          <a:stretch/>
        </p:blipFill>
        <p:spPr>
          <a:xfrm>
            <a:off x="201871" y="34150"/>
            <a:ext cx="1043379" cy="11575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60"/>
          <p:cNvSpPr txBox="1">
            <a:spLocks noGrp="1"/>
          </p:cNvSpPr>
          <p:nvPr>
            <p:ph type="ctrTitle"/>
          </p:nvPr>
        </p:nvSpPr>
        <p:spPr>
          <a:xfrm>
            <a:off x="348775" y="65170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1EFFC1"/>
                </a:solidFill>
              </a:rPr>
              <a:t>CONTROL DE VERSIONES</a:t>
            </a:r>
            <a:endParaRPr>
              <a:solidFill>
                <a:srgbClr val="1EFFC1"/>
              </a:solidFill>
            </a:endParaRPr>
          </a:p>
        </p:txBody>
      </p:sp>
      <p:sp>
        <p:nvSpPr>
          <p:cNvPr id="1246" name="Google Shape;1246;p60"/>
          <p:cNvSpPr txBox="1"/>
          <p:nvPr/>
        </p:nvSpPr>
        <p:spPr>
          <a:xfrm>
            <a:off x="311688" y="4179000"/>
            <a:ext cx="30000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u="sng">
                <a:solidFill>
                  <a:schemeClr val="hlink"/>
                </a:solidFill>
                <a:latin typeface="Roboto Light"/>
                <a:ea typeface="Roboto Light"/>
                <a:cs typeface="Roboto Light"/>
                <a:sym typeface="Roboto Light"/>
                <a:hlinkClick r:id="rId3"/>
              </a:rPr>
              <a:t>https://github.com/Vanessa624Bejarano/Security.git</a:t>
            </a:r>
            <a:endParaRPr sz="1000">
              <a:solidFill>
                <a:srgbClr val="FFFFFF"/>
              </a:solidFill>
              <a:latin typeface="Roboto Light"/>
              <a:ea typeface="Roboto Light"/>
              <a:cs typeface="Roboto Light"/>
              <a:sym typeface="Roboto Light"/>
            </a:endParaRPr>
          </a:p>
        </p:txBody>
      </p:sp>
      <p:grpSp>
        <p:nvGrpSpPr>
          <p:cNvPr id="1247" name="Google Shape;1247;p60"/>
          <p:cNvGrpSpPr/>
          <p:nvPr/>
        </p:nvGrpSpPr>
        <p:grpSpPr>
          <a:xfrm>
            <a:off x="348781" y="1545367"/>
            <a:ext cx="2766826" cy="2406017"/>
            <a:chOff x="778775" y="238125"/>
            <a:chExt cx="6020075" cy="5235025"/>
          </a:xfrm>
        </p:grpSpPr>
        <p:sp>
          <p:nvSpPr>
            <p:cNvPr id="1248" name="Google Shape;1248;p60"/>
            <p:cNvSpPr/>
            <p:nvPr/>
          </p:nvSpPr>
          <p:spPr>
            <a:xfrm>
              <a:off x="880950" y="921300"/>
              <a:ext cx="5815700" cy="4551850"/>
            </a:xfrm>
            <a:custGeom>
              <a:avLst/>
              <a:gdLst/>
              <a:ahLst/>
              <a:cxnLst/>
              <a:rect l="l" t="t" r="r" b="b"/>
              <a:pathLst>
                <a:path w="232628" h="182074" extrusionOk="0">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0"/>
            <p:cNvSpPr/>
            <p:nvPr/>
          </p:nvSpPr>
          <p:spPr>
            <a:xfrm>
              <a:off x="778775" y="238125"/>
              <a:ext cx="6020075" cy="4977075"/>
            </a:xfrm>
            <a:custGeom>
              <a:avLst/>
              <a:gdLst/>
              <a:ahLst/>
              <a:cxnLst/>
              <a:rect l="l" t="t" r="r" b="b"/>
              <a:pathLst>
                <a:path w="240803" h="199083" extrusionOk="0">
                  <a:moveTo>
                    <a:pt x="0" y="0"/>
                  </a:moveTo>
                  <a:lnTo>
                    <a:pt x="0" y="199082"/>
                  </a:lnTo>
                  <a:lnTo>
                    <a:pt x="240802" y="199082"/>
                  </a:lnTo>
                  <a:lnTo>
                    <a:pt x="240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0"/>
            <p:cNvSpPr/>
            <p:nvPr/>
          </p:nvSpPr>
          <p:spPr>
            <a:xfrm>
              <a:off x="1055400" y="454950"/>
              <a:ext cx="5465550" cy="3119100"/>
            </a:xfrm>
            <a:custGeom>
              <a:avLst/>
              <a:gdLst/>
              <a:ahLst/>
              <a:cxnLst/>
              <a:rect l="l" t="t" r="r" b="b"/>
              <a:pathLst>
                <a:path w="218622" h="124764" extrusionOk="0">
                  <a:moveTo>
                    <a:pt x="1" y="0"/>
                  </a:moveTo>
                  <a:lnTo>
                    <a:pt x="1" y="124763"/>
                  </a:lnTo>
                  <a:lnTo>
                    <a:pt x="218622" y="124763"/>
                  </a:lnTo>
                  <a:lnTo>
                    <a:pt x="21862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0"/>
            <p:cNvSpPr/>
            <p:nvPr/>
          </p:nvSpPr>
          <p:spPr>
            <a:xfrm>
              <a:off x="1170050" y="3102975"/>
              <a:ext cx="5237500" cy="51125"/>
            </a:xfrm>
            <a:custGeom>
              <a:avLst/>
              <a:gdLst/>
              <a:ahLst/>
              <a:cxnLst/>
              <a:rect l="l" t="t" r="r" b="b"/>
              <a:pathLst>
                <a:path w="209500" h="2045" extrusionOk="0">
                  <a:moveTo>
                    <a:pt x="0" y="1"/>
                  </a:moveTo>
                  <a:lnTo>
                    <a:pt x="0" y="2044"/>
                  </a:lnTo>
                  <a:lnTo>
                    <a:pt x="209500" y="2044"/>
                  </a:lnTo>
                  <a:lnTo>
                    <a:pt x="2095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0"/>
            <p:cNvSpPr/>
            <p:nvPr/>
          </p:nvSpPr>
          <p:spPr>
            <a:xfrm>
              <a:off x="1170050" y="3102975"/>
              <a:ext cx="3663650" cy="51125"/>
            </a:xfrm>
            <a:custGeom>
              <a:avLst/>
              <a:gdLst/>
              <a:ahLst/>
              <a:cxnLst/>
              <a:rect l="l" t="t" r="r" b="b"/>
              <a:pathLst>
                <a:path w="146546" h="2045" extrusionOk="0">
                  <a:moveTo>
                    <a:pt x="0" y="1"/>
                  </a:moveTo>
                  <a:lnTo>
                    <a:pt x="0" y="2044"/>
                  </a:lnTo>
                  <a:lnTo>
                    <a:pt x="146545" y="2044"/>
                  </a:lnTo>
                  <a:lnTo>
                    <a:pt x="146545" y="1"/>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0"/>
            <p:cNvSpPr/>
            <p:nvPr/>
          </p:nvSpPr>
          <p:spPr>
            <a:xfrm>
              <a:off x="3305925" y="1273650"/>
              <a:ext cx="965775" cy="965775"/>
            </a:xfrm>
            <a:custGeom>
              <a:avLst/>
              <a:gdLst/>
              <a:ahLst/>
              <a:cxnLst/>
              <a:rect l="l" t="t" r="r" b="b"/>
              <a:pathLst>
                <a:path w="38631" h="38631" extrusionOk="0">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0"/>
            <p:cNvSpPr/>
            <p:nvPr/>
          </p:nvSpPr>
          <p:spPr>
            <a:xfrm>
              <a:off x="3663550" y="1514150"/>
              <a:ext cx="397550" cy="458600"/>
            </a:xfrm>
            <a:custGeom>
              <a:avLst/>
              <a:gdLst/>
              <a:ahLst/>
              <a:cxnLst/>
              <a:rect l="l" t="t" r="r" b="b"/>
              <a:pathLst>
                <a:path w="15902" h="18344" extrusionOk="0">
                  <a:moveTo>
                    <a:pt x="1" y="1"/>
                  </a:moveTo>
                  <a:lnTo>
                    <a:pt x="1" y="18344"/>
                  </a:lnTo>
                  <a:lnTo>
                    <a:pt x="15901" y="9172"/>
                  </a:lnTo>
                  <a:lnTo>
                    <a:pt x="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0"/>
            <p:cNvSpPr/>
            <p:nvPr/>
          </p:nvSpPr>
          <p:spPr>
            <a:xfrm>
              <a:off x="4743950" y="3038175"/>
              <a:ext cx="180725" cy="180725"/>
            </a:xfrm>
            <a:custGeom>
              <a:avLst/>
              <a:gdLst/>
              <a:ahLst/>
              <a:cxnLst/>
              <a:rect l="l" t="t" r="r" b="b"/>
              <a:pathLst>
                <a:path w="7229" h="7229" extrusionOk="0">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0"/>
            <p:cNvSpPr/>
            <p:nvPr/>
          </p:nvSpPr>
          <p:spPr>
            <a:xfrm>
              <a:off x="1055400" y="3742250"/>
              <a:ext cx="1588850" cy="194425"/>
            </a:xfrm>
            <a:custGeom>
              <a:avLst/>
              <a:gdLst/>
              <a:ahLst/>
              <a:cxnLst/>
              <a:rect l="l" t="t" r="r" b="b"/>
              <a:pathLst>
                <a:path w="63554" h="7777" extrusionOk="0">
                  <a:moveTo>
                    <a:pt x="1" y="0"/>
                  </a:moveTo>
                  <a:lnTo>
                    <a:pt x="1" y="7776"/>
                  </a:lnTo>
                  <a:lnTo>
                    <a:pt x="63553" y="7776"/>
                  </a:lnTo>
                  <a:lnTo>
                    <a:pt x="63553"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0"/>
            <p:cNvSpPr/>
            <p:nvPr/>
          </p:nvSpPr>
          <p:spPr>
            <a:xfrm>
              <a:off x="1055400" y="403882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0"/>
            <p:cNvSpPr/>
            <p:nvPr/>
          </p:nvSpPr>
          <p:spPr>
            <a:xfrm>
              <a:off x="1055400" y="420207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0"/>
            <p:cNvSpPr/>
            <p:nvPr/>
          </p:nvSpPr>
          <p:spPr>
            <a:xfrm>
              <a:off x="1748250" y="4582150"/>
              <a:ext cx="958300" cy="97200"/>
            </a:xfrm>
            <a:custGeom>
              <a:avLst/>
              <a:gdLst/>
              <a:ahLst/>
              <a:cxnLst/>
              <a:rect l="l" t="t" r="r" b="b"/>
              <a:pathLst>
                <a:path w="38332" h="3888" extrusionOk="0">
                  <a:moveTo>
                    <a:pt x="1" y="0"/>
                  </a:moveTo>
                  <a:lnTo>
                    <a:pt x="1" y="3888"/>
                  </a:lnTo>
                  <a:lnTo>
                    <a:pt x="38332" y="3888"/>
                  </a:lnTo>
                  <a:lnTo>
                    <a:pt x="3833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0"/>
            <p:cNvSpPr/>
            <p:nvPr/>
          </p:nvSpPr>
          <p:spPr>
            <a:xfrm>
              <a:off x="4933350" y="4645700"/>
              <a:ext cx="1587600" cy="366375"/>
            </a:xfrm>
            <a:custGeom>
              <a:avLst/>
              <a:gdLst/>
              <a:ahLst/>
              <a:cxnLst/>
              <a:rect l="l" t="t" r="r" b="b"/>
              <a:pathLst>
                <a:path w="63504" h="14655" extrusionOk="0">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0"/>
            <p:cNvSpPr/>
            <p:nvPr/>
          </p:nvSpPr>
          <p:spPr>
            <a:xfrm>
              <a:off x="5218725" y="4772800"/>
              <a:ext cx="97225" cy="123400"/>
            </a:xfrm>
            <a:custGeom>
              <a:avLst/>
              <a:gdLst/>
              <a:ahLst/>
              <a:cxnLst/>
              <a:rect l="l" t="t" r="r" b="b"/>
              <a:pathLst>
                <a:path w="3889" h="4936" extrusionOk="0">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0"/>
            <p:cNvSpPr/>
            <p:nvPr/>
          </p:nvSpPr>
          <p:spPr>
            <a:xfrm>
              <a:off x="5335850" y="4775300"/>
              <a:ext cx="104700" cy="120900"/>
            </a:xfrm>
            <a:custGeom>
              <a:avLst/>
              <a:gdLst/>
              <a:ahLst/>
              <a:cxnLst/>
              <a:rect l="l" t="t" r="r" b="b"/>
              <a:pathLst>
                <a:path w="4188" h="4836" extrusionOk="0">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0"/>
            <p:cNvSpPr/>
            <p:nvPr/>
          </p:nvSpPr>
          <p:spPr>
            <a:xfrm>
              <a:off x="5466700" y="4775300"/>
              <a:ext cx="99725" cy="119650"/>
            </a:xfrm>
            <a:custGeom>
              <a:avLst/>
              <a:gdLst/>
              <a:ahLst/>
              <a:cxnLst/>
              <a:rect l="l" t="t" r="r" b="b"/>
              <a:pathLst>
                <a:path w="3989" h="4786" extrusionOk="0">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0"/>
            <p:cNvSpPr/>
            <p:nvPr/>
          </p:nvSpPr>
          <p:spPr>
            <a:xfrm>
              <a:off x="5577600" y="4772800"/>
              <a:ext cx="97225" cy="123400"/>
            </a:xfrm>
            <a:custGeom>
              <a:avLst/>
              <a:gdLst/>
              <a:ahLst/>
              <a:cxnLst/>
              <a:rect l="l" t="t" r="r" b="b"/>
              <a:pathLst>
                <a:path w="3889" h="4936" extrusionOk="0">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0"/>
            <p:cNvSpPr/>
            <p:nvPr/>
          </p:nvSpPr>
          <p:spPr>
            <a:xfrm>
              <a:off x="5687275" y="4772800"/>
              <a:ext cx="109675" cy="123400"/>
            </a:xfrm>
            <a:custGeom>
              <a:avLst/>
              <a:gdLst/>
              <a:ahLst/>
              <a:cxnLst/>
              <a:rect l="l" t="t" r="r" b="b"/>
              <a:pathLst>
                <a:path w="4387" h="4936" extrusionOk="0">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0"/>
            <p:cNvSpPr/>
            <p:nvPr/>
          </p:nvSpPr>
          <p:spPr>
            <a:xfrm>
              <a:off x="5815625" y="4775300"/>
              <a:ext cx="100950" cy="119650"/>
            </a:xfrm>
            <a:custGeom>
              <a:avLst/>
              <a:gdLst/>
              <a:ahLst/>
              <a:cxnLst/>
              <a:rect l="l" t="t" r="r" b="b"/>
              <a:pathLst>
                <a:path w="4038" h="4786" extrusionOk="0">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0"/>
            <p:cNvSpPr/>
            <p:nvPr/>
          </p:nvSpPr>
          <p:spPr>
            <a:xfrm>
              <a:off x="5939000" y="4775300"/>
              <a:ext cx="23700" cy="119650"/>
            </a:xfrm>
            <a:custGeom>
              <a:avLst/>
              <a:gdLst/>
              <a:ahLst/>
              <a:cxnLst/>
              <a:rect l="l" t="t" r="r" b="b"/>
              <a:pathLst>
                <a:path w="948" h="4786" extrusionOk="0">
                  <a:moveTo>
                    <a:pt x="0" y="0"/>
                  </a:moveTo>
                  <a:lnTo>
                    <a:pt x="0" y="4785"/>
                  </a:lnTo>
                  <a:lnTo>
                    <a:pt x="947" y="4785"/>
                  </a:lnTo>
                  <a:lnTo>
                    <a:pt x="947"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0"/>
            <p:cNvSpPr/>
            <p:nvPr/>
          </p:nvSpPr>
          <p:spPr>
            <a:xfrm>
              <a:off x="5992575" y="4775300"/>
              <a:ext cx="98475" cy="119650"/>
            </a:xfrm>
            <a:custGeom>
              <a:avLst/>
              <a:gdLst/>
              <a:ahLst/>
              <a:cxnLst/>
              <a:rect l="l" t="t" r="r" b="b"/>
              <a:pathLst>
                <a:path w="3939" h="4786" extrusionOk="0">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0"/>
            <p:cNvSpPr/>
            <p:nvPr/>
          </p:nvSpPr>
          <p:spPr>
            <a:xfrm>
              <a:off x="6113450" y="4775300"/>
              <a:ext cx="89750" cy="119650"/>
            </a:xfrm>
            <a:custGeom>
              <a:avLst/>
              <a:gdLst/>
              <a:ahLst/>
              <a:cxnLst/>
              <a:rect l="l" t="t" r="r" b="b"/>
              <a:pathLst>
                <a:path w="3590" h="4786" extrusionOk="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0"/>
            <p:cNvSpPr/>
            <p:nvPr/>
          </p:nvSpPr>
          <p:spPr>
            <a:xfrm>
              <a:off x="6093500" y="3742250"/>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0"/>
            <p:cNvSpPr/>
            <p:nvPr/>
          </p:nvSpPr>
          <p:spPr>
            <a:xfrm>
              <a:off x="6093500" y="3835700"/>
              <a:ext cx="427450" cy="51125"/>
            </a:xfrm>
            <a:custGeom>
              <a:avLst/>
              <a:gdLst/>
              <a:ahLst/>
              <a:cxnLst/>
              <a:rect l="l" t="t" r="r" b="b"/>
              <a:pathLst>
                <a:path w="17098" h="2045" extrusionOk="0">
                  <a:moveTo>
                    <a:pt x="1" y="1"/>
                  </a:moveTo>
                  <a:lnTo>
                    <a:pt x="1" y="2044"/>
                  </a:lnTo>
                  <a:lnTo>
                    <a:pt x="17098" y="2044"/>
                  </a:lnTo>
                  <a:lnTo>
                    <a:pt x="1709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0"/>
            <p:cNvSpPr/>
            <p:nvPr/>
          </p:nvSpPr>
          <p:spPr>
            <a:xfrm>
              <a:off x="6093500" y="3927925"/>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0"/>
            <p:cNvSpPr/>
            <p:nvPr/>
          </p:nvSpPr>
          <p:spPr>
            <a:xfrm>
              <a:off x="5841800"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0"/>
            <p:cNvSpPr/>
            <p:nvPr/>
          </p:nvSpPr>
          <p:spPr>
            <a:xfrm>
              <a:off x="5705975"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0"/>
            <p:cNvSpPr/>
            <p:nvPr/>
          </p:nvSpPr>
          <p:spPr>
            <a:xfrm>
              <a:off x="5570125" y="3742250"/>
              <a:ext cx="83525" cy="83500"/>
            </a:xfrm>
            <a:custGeom>
              <a:avLst/>
              <a:gdLst/>
              <a:ahLst/>
              <a:cxnLst/>
              <a:rect l="l" t="t" r="r" b="b"/>
              <a:pathLst>
                <a:path w="3341" h="3340" extrusionOk="0">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0"/>
            <p:cNvSpPr/>
            <p:nvPr/>
          </p:nvSpPr>
          <p:spPr>
            <a:xfrm>
              <a:off x="1055400" y="4487993"/>
              <a:ext cx="559550" cy="558275"/>
            </a:xfrm>
            <a:custGeom>
              <a:avLst/>
              <a:gdLst/>
              <a:ahLst/>
              <a:cxnLst/>
              <a:rect l="l" t="t" r="r" b="b"/>
              <a:pathLst>
                <a:path w="22382" h="22331" extrusionOk="0">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0"/>
            <p:cNvSpPr/>
            <p:nvPr/>
          </p:nvSpPr>
          <p:spPr>
            <a:xfrm>
              <a:off x="1253550" y="4518550"/>
              <a:ext cx="164500" cy="193250"/>
            </a:xfrm>
            <a:custGeom>
              <a:avLst/>
              <a:gdLst/>
              <a:ahLst/>
              <a:cxnLst/>
              <a:rect l="l" t="t" r="r" b="b"/>
              <a:pathLst>
                <a:path w="6580" h="7730" extrusionOk="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0"/>
            <p:cNvSpPr/>
            <p:nvPr/>
          </p:nvSpPr>
          <p:spPr>
            <a:xfrm>
              <a:off x="1197450" y="4740400"/>
              <a:ext cx="275425" cy="159525"/>
            </a:xfrm>
            <a:custGeom>
              <a:avLst/>
              <a:gdLst/>
              <a:ahLst/>
              <a:cxnLst/>
              <a:rect l="l" t="t" r="r" b="b"/>
              <a:pathLst>
                <a:path w="11017" h="6381" extrusionOk="0">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0"/>
            <p:cNvSpPr/>
            <p:nvPr/>
          </p:nvSpPr>
          <p:spPr>
            <a:xfrm>
              <a:off x="6017500" y="3252500"/>
              <a:ext cx="77275" cy="77300"/>
            </a:xfrm>
            <a:custGeom>
              <a:avLst/>
              <a:gdLst/>
              <a:ahLst/>
              <a:cxnLst/>
              <a:rect l="l" t="t" r="r" b="b"/>
              <a:pathLst>
                <a:path w="3091" h="3092" fill="none" extrusionOk="0">
                  <a:moveTo>
                    <a:pt x="0" y="3091"/>
                  </a:moveTo>
                  <a:lnTo>
                    <a:pt x="0" y="1"/>
                  </a:lnTo>
                  <a:lnTo>
                    <a:pt x="3091" y="1"/>
                  </a:lnTo>
                </a:path>
              </a:pathLst>
            </a:custGeom>
            <a:solidFill>
              <a:srgbClr val="48FFD5"/>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0"/>
            <p:cNvSpPr/>
            <p:nvPr/>
          </p:nvSpPr>
          <p:spPr>
            <a:xfrm>
              <a:off x="6190700" y="3252500"/>
              <a:ext cx="77300" cy="77300"/>
            </a:xfrm>
            <a:custGeom>
              <a:avLst/>
              <a:gdLst/>
              <a:ahLst/>
              <a:cxnLst/>
              <a:rect l="l" t="t" r="r" b="b"/>
              <a:pathLst>
                <a:path w="3092" h="3092" fill="none" extrusionOk="0">
                  <a:moveTo>
                    <a:pt x="3091" y="3091"/>
                  </a:moveTo>
                  <a:lnTo>
                    <a:pt x="3091" y="1"/>
                  </a:lnTo>
                  <a:lnTo>
                    <a:pt x="1" y="1"/>
                  </a:lnTo>
                </a:path>
              </a:pathLst>
            </a:custGeom>
            <a:solidFill>
              <a:srgbClr val="48FFD5"/>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0"/>
            <p:cNvSpPr/>
            <p:nvPr/>
          </p:nvSpPr>
          <p:spPr>
            <a:xfrm>
              <a:off x="6017500" y="3398300"/>
              <a:ext cx="77275" cy="77300"/>
            </a:xfrm>
            <a:custGeom>
              <a:avLst/>
              <a:gdLst/>
              <a:ahLst/>
              <a:cxnLst/>
              <a:rect l="l" t="t" r="r" b="b"/>
              <a:pathLst>
                <a:path w="3091" h="3092" fill="none" extrusionOk="0">
                  <a:moveTo>
                    <a:pt x="0" y="1"/>
                  </a:moveTo>
                  <a:lnTo>
                    <a:pt x="0" y="3091"/>
                  </a:lnTo>
                  <a:lnTo>
                    <a:pt x="3091" y="3091"/>
                  </a:lnTo>
                </a:path>
              </a:pathLst>
            </a:custGeom>
            <a:solidFill>
              <a:srgbClr val="48FFD5"/>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0"/>
            <p:cNvSpPr/>
            <p:nvPr/>
          </p:nvSpPr>
          <p:spPr>
            <a:xfrm>
              <a:off x="6190700" y="3398300"/>
              <a:ext cx="77300" cy="77300"/>
            </a:xfrm>
            <a:custGeom>
              <a:avLst/>
              <a:gdLst/>
              <a:ahLst/>
              <a:cxnLst/>
              <a:rect l="l" t="t" r="r" b="b"/>
              <a:pathLst>
                <a:path w="3092" h="3092" fill="none" extrusionOk="0">
                  <a:moveTo>
                    <a:pt x="3091" y="1"/>
                  </a:moveTo>
                  <a:lnTo>
                    <a:pt x="3091" y="3091"/>
                  </a:lnTo>
                  <a:lnTo>
                    <a:pt x="1" y="3091"/>
                  </a:lnTo>
                </a:path>
              </a:pathLst>
            </a:custGeom>
            <a:solidFill>
              <a:srgbClr val="48FFD5"/>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0"/>
            <p:cNvSpPr/>
            <p:nvPr/>
          </p:nvSpPr>
          <p:spPr>
            <a:xfrm>
              <a:off x="1683450" y="3282425"/>
              <a:ext cx="118400" cy="162025"/>
            </a:xfrm>
            <a:custGeom>
              <a:avLst/>
              <a:gdLst/>
              <a:ahLst/>
              <a:cxnLst/>
              <a:rect l="l" t="t" r="r" b="b"/>
              <a:pathLst>
                <a:path w="4736" h="6481" extrusionOk="0">
                  <a:moveTo>
                    <a:pt x="1" y="0"/>
                  </a:moveTo>
                  <a:lnTo>
                    <a:pt x="1" y="6480"/>
                  </a:lnTo>
                  <a:lnTo>
                    <a:pt x="4736" y="3240"/>
                  </a:ln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0"/>
            <p:cNvSpPr/>
            <p:nvPr/>
          </p:nvSpPr>
          <p:spPr>
            <a:xfrm>
              <a:off x="1986275" y="3282425"/>
              <a:ext cx="119650" cy="162025"/>
            </a:xfrm>
            <a:custGeom>
              <a:avLst/>
              <a:gdLst/>
              <a:ahLst/>
              <a:cxnLst/>
              <a:rect l="l" t="t" r="r" b="b"/>
              <a:pathLst>
                <a:path w="4786" h="6481" extrusionOk="0">
                  <a:moveTo>
                    <a:pt x="0" y="0"/>
                  </a:moveTo>
                  <a:lnTo>
                    <a:pt x="0" y="6480"/>
                  </a:lnTo>
                  <a:lnTo>
                    <a:pt x="4785" y="3240"/>
                  </a:lnTo>
                  <a:lnTo>
                    <a:pt x="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0"/>
            <p:cNvSpPr/>
            <p:nvPr/>
          </p:nvSpPr>
          <p:spPr>
            <a:xfrm>
              <a:off x="2144525" y="3282425"/>
              <a:ext cx="25" cy="162025"/>
            </a:xfrm>
            <a:custGeom>
              <a:avLst/>
              <a:gdLst/>
              <a:ahLst/>
              <a:cxnLst/>
              <a:rect l="l" t="t" r="r" b="b"/>
              <a:pathLst>
                <a:path w="1" h="6481" fill="none" extrusionOk="0">
                  <a:moveTo>
                    <a:pt x="0" y="0"/>
                  </a:moveTo>
                  <a:lnTo>
                    <a:pt x="0" y="6480"/>
                  </a:lnTo>
                </a:path>
              </a:pathLst>
            </a:custGeom>
            <a:solidFill>
              <a:srgbClr val="48FFD5"/>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0"/>
            <p:cNvSpPr/>
            <p:nvPr/>
          </p:nvSpPr>
          <p:spPr>
            <a:xfrm>
              <a:off x="1342025" y="3282425"/>
              <a:ext cx="118400" cy="162025"/>
            </a:xfrm>
            <a:custGeom>
              <a:avLst/>
              <a:gdLst/>
              <a:ahLst/>
              <a:cxnLst/>
              <a:rect l="l" t="t" r="r" b="b"/>
              <a:pathLst>
                <a:path w="4736" h="6481" extrusionOk="0">
                  <a:moveTo>
                    <a:pt x="4735" y="0"/>
                  </a:moveTo>
                  <a:lnTo>
                    <a:pt x="0" y="3240"/>
                  </a:lnTo>
                  <a:lnTo>
                    <a:pt x="4735" y="6480"/>
                  </a:lnTo>
                  <a:lnTo>
                    <a:pt x="473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0"/>
            <p:cNvSpPr/>
            <p:nvPr/>
          </p:nvSpPr>
          <p:spPr>
            <a:xfrm>
              <a:off x="1303375" y="3282425"/>
              <a:ext cx="25" cy="162025"/>
            </a:xfrm>
            <a:custGeom>
              <a:avLst/>
              <a:gdLst/>
              <a:ahLst/>
              <a:cxnLst/>
              <a:rect l="l" t="t" r="r" b="b"/>
              <a:pathLst>
                <a:path w="1" h="6481" fill="none" extrusionOk="0">
                  <a:moveTo>
                    <a:pt x="1" y="0"/>
                  </a:moveTo>
                  <a:lnTo>
                    <a:pt x="1" y="6480"/>
                  </a:lnTo>
                </a:path>
              </a:pathLst>
            </a:custGeom>
            <a:solidFill>
              <a:srgbClr val="48FFD5"/>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8" name="Google Shape;1288;p60"/>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1289" name="Google Shape;1289;p60"/>
          <p:cNvSpPr txBox="1"/>
          <p:nvPr/>
        </p:nvSpPr>
        <p:spPr>
          <a:xfrm>
            <a:off x="4060575" y="1625975"/>
            <a:ext cx="4057500" cy="19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600">
                <a:solidFill>
                  <a:srgbClr val="FFFFFF"/>
                </a:solidFill>
                <a:latin typeface="Roboto Light"/>
                <a:ea typeface="Roboto Light"/>
                <a:cs typeface="Roboto Light"/>
                <a:sym typeface="Roboto Light"/>
              </a:rPr>
              <a:t>En nuestro proyecto nos apoyamos en la plataforma GITHUB para llevar el control y modificación del proceso que estamos desempeñando para el desarrollo y ejecución de nuestro sistema.</a:t>
            </a:r>
            <a:endParaRPr sz="1600">
              <a:solidFill>
                <a:srgbClr val="FFFFFF"/>
              </a:solidFill>
              <a:latin typeface="Roboto Light"/>
              <a:ea typeface="Roboto Light"/>
              <a:cs typeface="Roboto Light"/>
              <a:sym typeface="Roboto Light"/>
            </a:endParaRPr>
          </a:p>
        </p:txBody>
      </p:sp>
      <p:pic>
        <p:nvPicPr>
          <p:cNvPr id="1290" name="Google Shape;1290;p60"/>
          <p:cNvPicPr preferRelativeResize="0"/>
          <p:nvPr/>
        </p:nvPicPr>
        <p:blipFill rotWithShape="1">
          <a:blip r:embed="rId4">
            <a:alphaModFix/>
          </a:blip>
          <a:srcRect l="6387" t="34198" r="56644" b="21713"/>
          <a:stretch/>
        </p:blipFill>
        <p:spPr>
          <a:xfrm>
            <a:off x="4318000" y="3188550"/>
            <a:ext cx="1585674" cy="1453801"/>
          </a:xfrm>
          <a:prstGeom prst="rect">
            <a:avLst/>
          </a:prstGeom>
          <a:noFill/>
          <a:ln>
            <a:noFill/>
          </a:ln>
        </p:spPr>
      </p:pic>
      <p:pic>
        <p:nvPicPr>
          <p:cNvPr id="1291" name="Google Shape;1291;p60"/>
          <p:cNvPicPr preferRelativeResize="0"/>
          <p:nvPr/>
        </p:nvPicPr>
        <p:blipFill rotWithShape="1">
          <a:blip r:embed="rId5">
            <a:alphaModFix/>
          </a:blip>
          <a:srcRect l="61240" t="17704" r="10879" b="54030"/>
          <a:stretch/>
        </p:blipFill>
        <p:spPr>
          <a:xfrm>
            <a:off x="6532400" y="3188550"/>
            <a:ext cx="1585674" cy="14538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61"/>
          <p:cNvSpPr/>
          <p:nvPr/>
        </p:nvSpPr>
        <p:spPr>
          <a:xfrm>
            <a:off x="69401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1"/>
          <p:cNvSpPr/>
          <p:nvPr/>
        </p:nvSpPr>
        <p:spPr>
          <a:xfrm>
            <a:off x="-152402" y="28575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rgbClr val="48FFD5"/>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98" name="Google Shape;1298;p61"/>
          <p:cNvSpPr/>
          <p:nvPr/>
        </p:nvSpPr>
        <p:spPr>
          <a:xfrm rot="-3173578">
            <a:off x="3786702" y="1797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rgbClr val="48FFD5"/>
          </a:solidFill>
          <a:ln w="13850" cap="rnd" cmpd="sng">
            <a:solidFill>
              <a:srgbClr val="48FFD5"/>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pic>
        <p:nvPicPr>
          <p:cNvPr id="1299" name="Google Shape;1299;p61"/>
          <p:cNvPicPr preferRelativeResize="0"/>
          <p:nvPr/>
        </p:nvPicPr>
        <p:blipFill rotWithShape="1">
          <a:blip r:embed="rId3">
            <a:alphaModFix/>
          </a:blip>
          <a:srcRect t="10905" r="4780"/>
          <a:stretch/>
        </p:blipFill>
        <p:spPr>
          <a:xfrm>
            <a:off x="289000" y="920375"/>
            <a:ext cx="4390499" cy="3158000"/>
          </a:xfrm>
          <a:prstGeom prst="rect">
            <a:avLst/>
          </a:prstGeom>
          <a:noFill/>
          <a:ln>
            <a:noFill/>
          </a:ln>
        </p:spPr>
      </p:pic>
      <p:pic>
        <p:nvPicPr>
          <p:cNvPr id="1300" name="Google Shape;1300;p61"/>
          <p:cNvPicPr preferRelativeResize="0"/>
          <p:nvPr/>
        </p:nvPicPr>
        <p:blipFill rotWithShape="1">
          <a:blip r:embed="rId4">
            <a:alphaModFix/>
          </a:blip>
          <a:srcRect r="19897" b="36688"/>
          <a:stretch/>
        </p:blipFill>
        <p:spPr>
          <a:xfrm>
            <a:off x="4715300" y="1160600"/>
            <a:ext cx="4155875" cy="2525151"/>
          </a:xfrm>
          <a:prstGeom prst="rect">
            <a:avLst/>
          </a:prstGeom>
          <a:noFill/>
          <a:ln>
            <a:noFill/>
          </a:ln>
        </p:spPr>
      </p:pic>
      <p:pic>
        <p:nvPicPr>
          <p:cNvPr id="1301" name="Google Shape;1301;p61"/>
          <p:cNvPicPr preferRelativeResize="0"/>
          <p:nvPr/>
        </p:nvPicPr>
        <p:blipFill rotWithShape="1">
          <a:blip r:embed="rId5">
            <a:alphaModFix/>
          </a:blip>
          <a:srcRect l="4159" t="1771" r="3606" b="3504"/>
          <a:stretch/>
        </p:blipFill>
        <p:spPr>
          <a:xfrm>
            <a:off x="213850" y="147575"/>
            <a:ext cx="659000" cy="731125"/>
          </a:xfrm>
          <a:prstGeom prst="rect">
            <a:avLst/>
          </a:prstGeom>
          <a:noFill/>
          <a:ln>
            <a:noFill/>
          </a:ln>
        </p:spPr>
      </p:pic>
      <p:sp>
        <p:nvSpPr>
          <p:cNvPr id="1302" name="Google Shape;1302;p61"/>
          <p:cNvSpPr/>
          <p:nvPr/>
        </p:nvSpPr>
        <p:spPr>
          <a:xfrm>
            <a:off x="6634144" y="3732129"/>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rgbClr val="48FFD5"/>
          </a:solidFill>
          <a:ln w="13850" cap="rnd"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1"/>
          <p:cNvSpPr/>
          <p:nvPr/>
        </p:nvSpPr>
        <p:spPr>
          <a:xfrm rot="-3173578">
            <a:off x="3856525" y="4214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6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REFERENCIAS</a:t>
            </a:r>
            <a:endParaRPr/>
          </a:p>
        </p:txBody>
      </p:sp>
      <p:sp>
        <p:nvSpPr>
          <p:cNvPr id="1309" name="Google Shape;1309;p62"/>
          <p:cNvSpPr txBox="1"/>
          <p:nvPr/>
        </p:nvSpPr>
        <p:spPr>
          <a:xfrm>
            <a:off x="995900" y="1500250"/>
            <a:ext cx="7239600" cy="33924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Font typeface="Muli"/>
              <a:buChar char="●"/>
            </a:pPr>
            <a:r>
              <a:rPr lang="es" sz="1200" u="sng">
                <a:solidFill>
                  <a:schemeClr val="hlink"/>
                </a:solidFill>
                <a:latin typeface="Muli"/>
                <a:ea typeface="Muli"/>
                <a:cs typeface="Muli"/>
                <a:sym typeface="Muli"/>
                <a:hlinkClick r:id="rId3"/>
              </a:rPr>
              <a:t>https://docs.google.com/forms/d/e/1FAIpQLSckSve58yXv7VJ_hosH1pgUo7UmNXJ785pZUCtcqWwZyHkK0A/viewform</a:t>
            </a:r>
            <a:r>
              <a:rPr lang="es" sz="1200">
                <a:solidFill>
                  <a:srgbClr val="48FFD5"/>
                </a:solidFill>
                <a:latin typeface="Muli"/>
                <a:ea typeface="Muli"/>
                <a:cs typeface="Muli"/>
                <a:sym typeface="Muli"/>
              </a:rPr>
              <a:t> </a:t>
            </a:r>
            <a:r>
              <a:rPr lang="es" sz="1200">
                <a:solidFill>
                  <a:srgbClr val="222222"/>
                </a:solidFill>
                <a:highlight>
                  <a:srgbClr val="FFFFFF"/>
                </a:highlight>
                <a:latin typeface="Muli"/>
                <a:ea typeface="Muli"/>
                <a:cs typeface="Muli"/>
                <a:sym typeface="Muli"/>
              </a:rPr>
              <a:t> </a:t>
            </a:r>
            <a:endParaRPr sz="1200">
              <a:latin typeface="Muli"/>
              <a:ea typeface="Muli"/>
              <a:cs typeface="Muli"/>
              <a:sym typeface="Muli"/>
            </a:endParaRPr>
          </a:p>
          <a:p>
            <a:pPr marL="457200" lvl="0" indent="-304800" algn="l" rtl="0">
              <a:lnSpc>
                <a:spcPct val="115000"/>
              </a:lnSpc>
              <a:spcBef>
                <a:spcPts val="0"/>
              </a:spcBef>
              <a:spcAft>
                <a:spcPts val="0"/>
              </a:spcAft>
              <a:buSzPts val="1200"/>
              <a:buFont typeface="Muli"/>
              <a:buChar char="●"/>
            </a:pPr>
            <a:r>
              <a:rPr lang="es" sz="1200" u="sng">
                <a:solidFill>
                  <a:schemeClr val="hlink"/>
                </a:solidFill>
                <a:latin typeface="Muli"/>
                <a:ea typeface="Muli"/>
                <a:cs typeface="Muli"/>
                <a:sym typeface="Muli"/>
                <a:hlinkClick r:id="rId4"/>
              </a:rPr>
              <a:t>https://docs.google.com/forms/d/18gqs-uagUBtlLqNr7xeqdqq3CCiH4lUvkU7f3WFebj0/prefill</a:t>
            </a:r>
            <a:endParaRPr sz="1200">
              <a:latin typeface="Muli"/>
              <a:ea typeface="Muli"/>
              <a:cs typeface="Muli"/>
              <a:sym typeface="Muli"/>
            </a:endParaRPr>
          </a:p>
          <a:p>
            <a:pPr marL="457200" lvl="0" indent="-304800" algn="l" rtl="0">
              <a:lnSpc>
                <a:spcPct val="115000"/>
              </a:lnSpc>
              <a:spcBef>
                <a:spcPts val="0"/>
              </a:spcBef>
              <a:spcAft>
                <a:spcPts val="0"/>
              </a:spcAft>
              <a:buSzPts val="1200"/>
              <a:buFont typeface="Muli"/>
              <a:buChar char="●"/>
            </a:pPr>
            <a:r>
              <a:rPr lang="es" sz="1200" u="sng">
                <a:solidFill>
                  <a:schemeClr val="hlink"/>
                </a:solidFill>
                <a:latin typeface="Muli"/>
                <a:ea typeface="Muli"/>
                <a:cs typeface="Muli"/>
                <a:sym typeface="Muli"/>
                <a:hlinkClick r:id="rId5"/>
              </a:rPr>
              <a:t>https://forms.gle/NqpckuySAuarYpzN7</a:t>
            </a:r>
            <a:endParaRPr sz="1200">
              <a:latin typeface="Muli"/>
              <a:ea typeface="Muli"/>
              <a:cs typeface="Muli"/>
              <a:sym typeface="Muli"/>
            </a:endParaRPr>
          </a:p>
          <a:p>
            <a:pPr marL="457200" lvl="0" indent="-304800" algn="l" rtl="0">
              <a:lnSpc>
                <a:spcPct val="115000"/>
              </a:lnSpc>
              <a:spcBef>
                <a:spcPts val="0"/>
              </a:spcBef>
              <a:spcAft>
                <a:spcPts val="0"/>
              </a:spcAft>
              <a:buSzPts val="1200"/>
              <a:buFont typeface="Muli"/>
              <a:buChar char="●"/>
            </a:pPr>
            <a:r>
              <a:rPr lang="es" sz="1200" u="sng">
                <a:solidFill>
                  <a:schemeClr val="hlink"/>
                </a:solidFill>
                <a:latin typeface="Muli"/>
                <a:ea typeface="Muli"/>
                <a:cs typeface="Muli"/>
                <a:sym typeface="Muli"/>
                <a:hlinkClick r:id="rId6"/>
              </a:rPr>
              <a:t>https://app.diagrams.net/#G15iG5tuDY2znuLYmHenT_dK_I8AxdPWp9</a:t>
            </a:r>
            <a:endParaRPr sz="1200">
              <a:latin typeface="Muli"/>
              <a:ea typeface="Muli"/>
              <a:cs typeface="Muli"/>
              <a:sym typeface="Muli"/>
            </a:endParaRPr>
          </a:p>
          <a:p>
            <a:pPr marL="457200" lvl="0" indent="-304800" algn="l" rtl="0">
              <a:lnSpc>
                <a:spcPct val="115000"/>
              </a:lnSpc>
              <a:spcBef>
                <a:spcPts val="0"/>
              </a:spcBef>
              <a:spcAft>
                <a:spcPts val="0"/>
              </a:spcAft>
              <a:buSzPts val="1200"/>
              <a:buFont typeface="Muli"/>
              <a:buChar char="●"/>
            </a:pPr>
            <a:r>
              <a:rPr lang="es" sz="1200" u="sng">
                <a:solidFill>
                  <a:schemeClr val="hlink"/>
                </a:solidFill>
                <a:latin typeface="Muli"/>
                <a:ea typeface="Muli"/>
                <a:cs typeface="Muli"/>
                <a:sym typeface="Muli"/>
                <a:hlinkClick r:id="rId7"/>
              </a:rPr>
              <a:t>https://drive.google.com/file/d/1HY_Q3Ka1tfrSGrI9GsHAB2dO0zuEs5jS/view?usp=sharing</a:t>
            </a:r>
            <a:endParaRPr sz="1200" u="sng">
              <a:solidFill>
                <a:schemeClr val="hlink"/>
              </a:solidFill>
              <a:latin typeface="Muli"/>
              <a:ea typeface="Muli"/>
              <a:cs typeface="Muli"/>
              <a:sym typeface="Muli"/>
            </a:endParaRPr>
          </a:p>
          <a:p>
            <a:pPr marL="0" lvl="0" indent="0" algn="l" rtl="0">
              <a:lnSpc>
                <a:spcPct val="115000"/>
              </a:lnSpc>
              <a:spcBef>
                <a:spcPts val="0"/>
              </a:spcBef>
              <a:spcAft>
                <a:spcPts val="0"/>
              </a:spcAft>
              <a:buNone/>
            </a:pPr>
            <a:endParaRPr sz="1200">
              <a:latin typeface="Muli"/>
              <a:ea typeface="Muli"/>
              <a:cs typeface="Muli"/>
              <a:sym typeface="Muli"/>
            </a:endParaRPr>
          </a:p>
          <a:p>
            <a:pPr marL="457200" lvl="0" indent="-304800" algn="l" rtl="0">
              <a:lnSpc>
                <a:spcPct val="115000"/>
              </a:lnSpc>
              <a:spcBef>
                <a:spcPts val="0"/>
              </a:spcBef>
              <a:spcAft>
                <a:spcPts val="0"/>
              </a:spcAft>
              <a:buSzPts val="1200"/>
              <a:buFont typeface="Muli"/>
              <a:buChar char="●"/>
            </a:pPr>
            <a:r>
              <a:rPr lang="es" sz="1200" u="sng">
                <a:solidFill>
                  <a:schemeClr val="hlink"/>
                </a:solidFill>
                <a:latin typeface="Muli"/>
                <a:ea typeface="Muli"/>
                <a:cs typeface="Muli"/>
                <a:sym typeface="Muli"/>
                <a:hlinkClick r:id="rId8"/>
              </a:rPr>
              <a:t>https://docs.google.com/document/d/1ieNyfzRX8yN1l42BcPfzHza-0D8v6CdSEtI2jYD_EUc/edit?usp=sharing</a:t>
            </a:r>
            <a:endParaRPr sz="1200" u="sng">
              <a:solidFill>
                <a:schemeClr val="hlink"/>
              </a:solidFill>
              <a:latin typeface="Muli"/>
              <a:ea typeface="Muli"/>
              <a:cs typeface="Muli"/>
              <a:sym typeface="Muli"/>
            </a:endParaRPr>
          </a:p>
          <a:p>
            <a:pPr marL="0" lvl="0" indent="0" algn="l" rtl="0">
              <a:spcBef>
                <a:spcPts val="0"/>
              </a:spcBef>
              <a:spcAft>
                <a:spcPts val="0"/>
              </a:spcAft>
              <a:buNone/>
            </a:pPr>
            <a:endParaRPr sz="1200">
              <a:latin typeface="Muli"/>
              <a:ea typeface="Muli"/>
              <a:cs typeface="Muli"/>
              <a:sym typeface="Muli"/>
            </a:endParaRPr>
          </a:p>
          <a:p>
            <a:pPr marL="457200" lvl="0" indent="-304800" algn="l" rtl="0">
              <a:spcBef>
                <a:spcPts val="0"/>
              </a:spcBef>
              <a:spcAft>
                <a:spcPts val="0"/>
              </a:spcAft>
              <a:buSzPts val="1200"/>
              <a:buFont typeface="Muli"/>
              <a:buChar char="●"/>
            </a:pPr>
            <a:r>
              <a:rPr lang="es" sz="1200" u="sng">
                <a:solidFill>
                  <a:schemeClr val="hlink"/>
                </a:solidFill>
                <a:latin typeface="Muli"/>
                <a:ea typeface="Muli"/>
                <a:cs typeface="Muli"/>
                <a:sym typeface="Muli"/>
                <a:hlinkClick r:id="rId9"/>
              </a:rPr>
              <a:t>https://drive.google.com/file/d/1NAESLxquDiPlY0y5zKqdDVzV5gBhw9Ez/view?usp=sharing</a:t>
            </a:r>
            <a:endParaRPr sz="1200">
              <a:solidFill>
                <a:srgbClr val="FFFFFF"/>
              </a:solidFill>
              <a:latin typeface="Muli"/>
              <a:ea typeface="Muli"/>
              <a:cs typeface="Muli"/>
              <a:sym typeface="Mul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313"/>
        <p:cNvGrpSpPr/>
        <p:nvPr/>
      </p:nvGrpSpPr>
      <p:grpSpPr>
        <a:xfrm>
          <a:off x="0" y="0"/>
          <a:ext cx="0" cy="0"/>
          <a:chOff x="0" y="0"/>
          <a:chExt cx="0" cy="0"/>
        </a:xfrm>
      </p:grpSpPr>
      <p:sp>
        <p:nvSpPr>
          <p:cNvPr id="1314" name="Google Shape;1314;p63"/>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THANKS!</a:t>
            </a:r>
            <a:endParaRPr/>
          </a:p>
        </p:txBody>
      </p:sp>
      <p:sp>
        <p:nvSpPr>
          <p:cNvPr id="1315" name="Google Shape;1315;p63"/>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¿Alguna pregunta?</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s" u="sng">
                <a:solidFill>
                  <a:schemeClr val="hlink"/>
                </a:solidFill>
                <a:hlinkClick r:id="rId3"/>
              </a:rPr>
              <a:t>alejogarcia31@gmail.com</a:t>
            </a:r>
            <a:r>
              <a:rPr lang="es"/>
              <a:t>                           </a:t>
            </a:r>
            <a:r>
              <a:rPr lang="es" u="sng">
                <a:solidFill>
                  <a:schemeClr val="hlink"/>
                </a:solidFill>
                <a:hlinkClick r:id="rId4"/>
              </a:rPr>
              <a:t>valerojuan1998@gmail.com</a:t>
            </a:r>
            <a:endParaRPr sz="1000"/>
          </a:p>
          <a:p>
            <a:pPr marL="0" lvl="0" indent="0" algn="l" rtl="0">
              <a:spcBef>
                <a:spcPts val="0"/>
              </a:spcBef>
              <a:spcAft>
                <a:spcPts val="0"/>
              </a:spcAft>
              <a:buNone/>
            </a:pPr>
            <a:r>
              <a:rPr lang="es"/>
              <a:t>Alejandro Ballen                                             Juan Carlos Valero</a:t>
            </a:r>
            <a:endParaRPr/>
          </a:p>
          <a:p>
            <a:pPr marL="0" lvl="0" indent="0" algn="l" rtl="0">
              <a:spcBef>
                <a:spcPts val="0"/>
              </a:spcBef>
              <a:spcAft>
                <a:spcPts val="0"/>
              </a:spcAft>
              <a:buNone/>
            </a:pPr>
            <a:endParaRPr/>
          </a:p>
          <a:p>
            <a:pPr marL="0" lvl="0" indent="0" algn="l" rtl="0">
              <a:spcBef>
                <a:spcPts val="0"/>
              </a:spcBef>
              <a:spcAft>
                <a:spcPts val="0"/>
              </a:spcAft>
              <a:buNone/>
            </a:pPr>
            <a:r>
              <a:rPr lang="es" u="sng">
                <a:solidFill>
                  <a:schemeClr val="hlink"/>
                </a:solidFill>
                <a:hlinkClick r:id="rId5"/>
              </a:rPr>
              <a:t>vanessa624bejarano@gmail.com</a:t>
            </a:r>
            <a:endParaRPr/>
          </a:p>
          <a:p>
            <a:pPr marL="0" lvl="0" indent="0" algn="l" rtl="0">
              <a:spcBef>
                <a:spcPts val="0"/>
              </a:spcBef>
              <a:spcAft>
                <a:spcPts val="0"/>
              </a:spcAft>
              <a:buNone/>
            </a:pPr>
            <a:r>
              <a:rPr lang="es"/>
              <a:t>Vanessa Bejarano</a:t>
            </a:r>
            <a:endParaRPr/>
          </a:p>
          <a:p>
            <a:pPr marL="0" lvl="0" indent="0" algn="l" rtl="0">
              <a:spcBef>
                <a:spcPts val="0"/>
              </a:spcBef>
              <a:spcAft>
                <a:spcPts val="0"/>
              </a:spcAft>
              <a:buNone/>
            </a:pPr>
            <a:endParaRPr/>
          </a:p>
          <a:p>
            <a:pPr marL="0" lvl="0" indent="0" algn="l" rtl="0">
              <a:spcBef>
                <a:spcPts val="0"/>
              </a:spcBef>
              <a:spcAft>
                <a:spcPts val="0"/>
              </a:spcAft>
              <a:buNone/>
            </a:pPr>
            <a:r>
              <a:rPr lang="es" u="sng">
                <a:solidFill>
                  <a:schemeClr val="hlink"/>
                </a:solidFill>
                <a:hlinkClick r:id="rId6"/>
              </a:rPr>
              <a:t>andresnorelobos@gmail.com</a:t>
            </a:r>
            <a:endParaRPr/>
          </a:p>
          <a:p>
            <a:pPr marL="0" lvl="0" indent="0" algn="l" rtl="0">
              <a:spcBef>
                <a:spcPts val="0"/>
              </a:spcBef>
              <a:spcAft>
                <a:spcPts val="0"/>
              </a:spcAft>
              <a:buNone/>
            </a:pPr>
            <a:r>
              <a:rPr lang="es"/>
              <a:t>Andres Noreña</a:t>
            </a:r>
            <a:endParaRPr/>
          </a:p>
          <a:p>
            <a:pPr marL="0" lvl="0" indent="0" algn="l" rtl="0">
              <a:spcBef>
                <a:spcPts val="0"/>
              </a:spcBef>
              <a:spcAft>
                <a:spcPts val="0"/>
              </a:spcAft>
              <a:buNone/>
            </a:pPr>
            <a:endParaRPr/>
          </a:p>
        </p:txBody>
      </p:sp>
      <p:grpSp>
        <p:nvGrpSpPr>
          <p:cNvPr id="1316" name="Google Shape;1316;p63"/>
          <p:cNvGrpSpPr/>
          <p:nvPr/>
        </p:nvGrpSpPr>
        <p:grpSpPr>
          <a:xfrm flipH="1">
            <a:off x="-4531426" y="-117297"/>
            <a:ext cx="7324051" cy="5378088"/>
            <a:chOff x="238125" y="262775"/>
            <a:chExt cx="7092825" cy="5151425"/>
          </a:xfrm>
        </p:grpSpPr>
        <p:sp>
          <p:nvSpPr>
            <p:cNvPr id="1317" name="Google Shape;1317;p63"/>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3"/>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3"/>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3"/>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3"/>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3"/>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3"/>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3"/>
            <p:cNvSpPr/>
            <p:nvPr/>
          </p:nvSpPr>
          <p:spPr>
            <a:xfrm>
              <a:off x="3957250" y="2998400"/>
              <a:ext cx="25" cy="25"/>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3"/>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3"/>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3"/>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3"/>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3"/>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3"/>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3"/>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3"/>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3"/>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3"/>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3"/>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3"/>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3"/>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3"/>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3"/>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3"/>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3"/>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3"/>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3"/>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3"/>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3"/>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3"/>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3"/>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3"/>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3"/>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3"/>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3"/>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3"/>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3"/>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3"/>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3"/>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3"/>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3"/>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3"/>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3"/>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3"/>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3"/>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3"/>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3"/>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3"/>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3"/>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3"/>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3"/>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3"/>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3"/>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3"/>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3"/>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3"/>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3"/>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3"/>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3"/>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3"/>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3"/>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3"/>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3"/>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3"/>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3"/>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3"/>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3"/>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3"/>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3"/>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3"/>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3"/>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3"/>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3"/>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3"/>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3"/>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3"/>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3"/>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3"/>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3"/>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3"/>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3"/>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3"/>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3"/>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3"/>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3"/>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3"/>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3"/>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3"/>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3"/>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3"/>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3"/>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3"/>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3"/>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3"/>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3"/>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3"/>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3"/>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3"/>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3"/>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3"/>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3"/>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3"/>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3"/>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3"/>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3"/>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3"/>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3"/>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3"/>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3"/>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3"/>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3"/>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3"/>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3"/>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3"/>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3"/>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3"/>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3"/>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3"/>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3"/>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3"/>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3"/>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3"/>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3"/>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3"/>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3"/>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3"/>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3"/>
            <p:cNvSpPr/>
            <p:nvPr/>
          </p:nvSpPr>
          <p:spPr>
            <a:xfrm>
              <a:off x="6262625" y="3928175"/>
              <a:ext cx="25" cy="25"/>
            </a:xfrm>
            <a:custGeom>
              <a:avLst/>
              <a:gdLst/>
              <a:ahLst/>
              <a:cxnLst/>
              <a:rect l="l" t="t" r="r" b="b"/>
              <a:pathLst>
                <a:path w="1" h="1" extrusionOk="0">
                  <a:moveTo>
                    <a:pt x="0" y="0"/>
                  </a:moveTo>
                  <a:lnTo>
                    <a:pt x="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3"/>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3"/>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3"/>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3"/>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3"/>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3"/>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3"/>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3"/>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3"/>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3"/>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3"/>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3"/>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3"/>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63"/>
          <p:cNvGrpSpPr/>
          <p:nvPr/>
        </p:nvGrpSpPr>
        <p:grpSpPr>
          <a:xfrm>
            <a:off x="7133538" y="3676347"/>
            <a:ext cx="172533" cy="261730"/>
            <a:chOff x="266768" y="1721375"/>
            <a:chExt cx="397907" cy="397887"/>
          </a:xfrm>
        </p:grpSpPr>
        <p:sp>
          <p:nvSpPr>
            <p:cNvPr id="1458" name="Google Shape;1458;p6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63"/>
          <p:cNvGrpSpPr/>
          <p:nvPr/>
        </p:nvGrpSpPr>
        <p:grpSpPr>
          <a:xfrm>
            <a:off x="7426077" y="3676347"/>
            <a:ext cx="172515" cy="261730"/>
            <a:chOff x="864491" y="1723250"/>
            <a:chExt cx="397866" cy="397887"/>
          </a:xfrm>
        </p:grpSpPr>
        <p:sp>
          <p:nvSpPr>
            <p:cNvPr id="1461" name="Google Shape;1461;p6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4" name="Google Shape;1464;p63"/>
          <p:cNvSpPr/>
          <p:nvPr/>
        </p:nvSpPr>
        <p:spPr>
          <a:xfrm>
            <a:off x="7718666" y="3676423"/>
            <a:ext cx="211537" cy="261740"/>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4"/>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OBJETIVOS</a:t>
            </a:r>
            <a:endParaRPr/>
          </a:p>
        </p:txBody>
      </p:sp>
      <p:cxnSp>
        <p:nvCxnSpPr>
          <p:cNvPr id="367" name="Google Shape;367;p24"/>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grpSp>
        <p:nvGrpSpPr>
          <p:cNvPr id="368" name="Google Shape;368;p24"/>
          <p:cNvGrpSpPr/>
          <p:nvPr/>
        </p:nvGrpSpPr>
        <p:grpSpPr>
          <a:xfrm>
            <a:off x="8683894" y="4745719"/>
            <a:ext cx="329934" cy="329934"/>
            <a:chOff x="5775900" y="2308125"/>
            <a:chExt cx="295375" cy="295375"/>
          </a:xfrm>
        </p:grpSpPr>
        <p:sp>
          <p:nvSpPr>
            <p:cNvPr id="369" name="Google Shape;369;p24"/>
            <p:cNvSpPr/>
            <p:nvPr/>
          </p:nvSpPr>
          <p:spPr>
            <a:xfrm>
              <a:off x="5984625" y="2482975"/>
              <a:ext cx="18125" cy="18150"/>
            </a:xfrm>
            <a:custGeom>
              <a:avLst/>
              <a:gdLst/>
              <a:ahLst/>
              <a:cxnLst/>
              <a:rect l="l" t="t" r="r" b="b"/>
              <a:pathLst>
                <a:path w="725" h="726" extrusionOk="0">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4"/>
            <p:cNvSpPr/>
            <p:nvPr/>
          </p:nvSpPr>
          <p:spPr>
            <a:xfrm>
              <a:off x="5775900" y="2308125"/>
              <a:ext cx="295375" cy="295375"/>
            </a:xfrm>
            <a:custGeom>
              <a:avLst/>
              <a:gdLst/>
              <a:ahLst/>
              <a:cxnLst/>
              <a:rect l="l" t="t" r="r" b="b"/>
              <a:pathLst>
                <a:path w="11815" h="11815" extrusionOk="0">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4"/>
            <p:cNvSpPr/>
            <p:nvPr/>
          </p:nvSpPr>
          <p:spPr>
            <a:xfrm>
              <a:off x="5984625" y="2508975"/>
              <a:ext cx="18125" cy="61450"/>
            </a:xfrm>
            <a:custGeom>
              <a:avLst/>
              <a:gdLst/>
              <a:ahLst/>
              <a:cxnLst/>
              <a:rect l="l" t="t" r="r" b="b"/>
              <a:pathLst>
                <a:path w="725" h="2458" extrusionOk="0">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4"/>
            <p:cNvSpPr/>
            <p:nvPr/>
          </p:nvSpPr>
          <p:spPr>
            <a:xfrm>
              <a:off x="5845200" y="2395550"/>
              <a:ext cx="122900" cy="17350"/>
            </a:xfrm>
            <a:custGeom>
              <a:avLst/>
              <a:gdLst/>
              <a:ahLst/>
              <a:cxnLst/>
              <a:rect l="l" t="t" r="r" b="b"/>
              <a:pathLst>
                <a:path w="4916" h="694" extrusionOk="0">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4"/>
            <p:cNvSpPr/>
            <p:nvPr/>
          </p:nvSpPr>
          <p:spPr>
            <a:xfrm>
              <a:off x="5845200" y="2431000"/>
              <a:ext cx="122900" cy="17350"/>
            </a:xfrm>
            <a:custGeom>
              <a:avLst/>
              <a:gdLst/>
              <a:ahLst/>
              <a:cxnLst/>
              <a:rect l="l" t="t" r="r" b="b"/>
              <a:pathLst>
                <a:path w="4916" h="694" extrusionOk="0">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24"/>
          <p:cNvGrpSpPr/>
          <p:nvPr/>
        </p:nvGrpSpPr>
        <p:grpSpPr>
          <a:xfrm>
            <a:off x="100860" y="4745288"/>
            <a:ext cx="333480" cy="330800"/>
            <a:chOff x="946175" y="3253275"/>
            <a:chExt cx="298550" cy="296150"/>
          </a:xfrm>
        </p:grpSpPr>
        <p:sp>
          <p:nvSpPr>
            <p:cNvPr id="375" name="Google Shape;375;p2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4"/>
          <p:cNvGrpSpPr/>
          <p:nvPr/>
        </p:nvGrpSpPr>
        <p:grpSpPr>
          <a:xfrm>
            <a:off x="7837320" y="174806"/>
            <a:ext cx="994973" cy="830447"/>
            <a:chOff x="6377570" y="3238881"/>
            <a:chExt cx="994973" cy="830447"/>
          </a:xfrm>
        </p:grpSpPr>
        <p:sp>
          <p:nvSpPr>
            <p:cNvPr id="381" name="Google Shape;381;p24"/>
            <p:cNvSpPr/>
            <p:nvPr/>
          </p:nvSpPr>
          <p:spPr>
            <a:xfrm>
              <a:off x="6377570" y="3238881"/>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24"/>
            <p:cNvGrpSpPr/>
            <p:nvPr/>
          </p:nvGrpSpPr>
          <p:grpSpPr>
            <a:xfrm>
              <a:off x="6709202" y="3429673"/>
              <a:ext cx="331721" cy="328203"/>
              <a:chOff x="946175" y="3619500"/>
              <a:chExt cx="296975" cy="293825"/>
            </a:xfrm>
          </p:grpSpPr>
          <p:sp>
            <p:nvSpPr>
              <p:cNvPr id="383" name="Google Shape;383;p2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 name="Google Shape;389;p24"/>
          <p:cNvGrpSpPr/>
          <p:nvPr/>
        </p:nvGrpSpPr>
        <p:grpSpPr>
          <a:xfrm>
            <a:off x="311695" y="174793"/>
            <a:ext cx="994973" cy="830447"/>
            <a:chOff x="382995" y="1346568"/>
            <a:chExt cx="994973" cy="830447"/>
          </a:xfrm>
        </p:grpSpPr>
        <p:grpSp>
          <p:nvGrpSpPr>
            <p:cNvPr id="390" name="Google Shape;390;p24"/>
            <p:cNvGrpSpPr/>
            <p:nvPr/>
          </p:nvGrpSpPr>
          <p:grpSpPr>
            <a:xfrm>
              <a:off x="713738" y="1561980"/>
              <a:ext cx="333452" cy="329962"/>
              <a:chOff x="1049375" y="2318350"/>
              <a:chExt cx="298525" cy="295400"/>
            </a:xfrm>
          </p:grpSpPr>
          <p:sp>
            <p:nvSpPr>
              <p:cNvPr id="391" name="Google Shape;391;p24"/>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4"/>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4"/>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4"/>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24"/>
            <p:cNvSpPr/>
            <p:nvPr/>
          </p:nvSpPr>
          <p:spPr>
            <a:xfrm>
              <a:off x="382995" y="1346568"/>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p:nvPr/>
        </p:nvSpPr>
        <p:spPr>
          <a:xfrm>
            <a:off x="282025" y="1410100"/>
            <a:ext cx="8520600" cy="29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latin typeface="Roboto Light"/>
                <a:ea typeface="Roboto Light"/>
                <a:cs typeface="Roboto Light"/>
                <a:sym typeface="Roboto Light"/>
              </a:rPr>
              <a:t>Mejorar la seguridad de la institución que requiera un método de seguridad, implementando nuevas tecnologías en el ingreso y salida de la institución y así prevenir el ingreso de terceros no deseados en la institución.</a:t>
            </a:r>
            <a:endParaRPr>
              <a:solidFill>
                <a:srgbClr val="FFFFFF"/>
              </a:solidFill>
              <a:latin typeface="Roboto Light"/>
              <a:ea typeface="Roboto Light"/>
              <a:cs typeface="Roboto Light"/>
              <a:sym typeface="Roboto Light"/>
            </a:endParaRPr>
          </a:p>
          <a:p>
            <a:pPr marL="0" lvl="0" indent="0" algn="l" rtl="0">
              <a:spcBef>
                <a:spcPts val="0"/>
              </a:spcBef>
              <a:spcAft>
                <a:spcPts val="0"/>
              </a:spcAft>
              <a:buNone/>
            </a:pPr>
            <a:endParaRPr>
              <a:solidFill>
                <a:srgbClr val="FFFFFF"/>
              </a:solidFill>
              <a:latin typeface="Roboto Light"/>
              <a:ea typeface="Roboto Light"/>
              <a:cs typeface="Roboto Light"/>
              <a:sym typeface="Roboto Light"/>
            </a:endParaRPr>
          </a:p>
          <a:p>
            <a:pPr marL="457200" lvl="0" indent="-317500" algn="l" rtl="0">
              <a:spcBef>
                <a:spcPts val="0"/>
              </a:spcBef>
              <a:spcAft>
                <a:spcPts val="0"/>
              </a:spcAft>
              <a:buClr>
                <a:srgbClr val="FFFFFF"/>
              </a:buClr>
              <a:buSzPts val="1400"/>
              <a:buFont typeface="Roboto Light"/>
              <a:buAutoNum type="arabicParenR"/>
            </a:pPr>
            <a:r>
              <a:rPr lang="es">
                <a:solidFill>
                  <a:srgbClr val="FFFFFF"/>
                </a:solidFill>
                <a:latin typeface="Roboto Light"/>
                <a:ea typeface="Roboto Light"/>
                <a:cs typeface="Roboto Light"/>
                <a:sym typeface="Roboto Light"/>
              </a:rPr>
              <a:t>Implementar torniquetes de seguridad nos ayudará a controlar el ingreso a la institución aparte de tener una base de datos completa, de las personas que ingresan a la institución.</a:t>
            </a:r>
            <a:endParaRPr>
              <a:solidFill>
                <a:srgbClr val="FFFFFF"/>
              </a:solidFill>
              <a:latin typeface="Roboto Light"/>
              <a:ea typeface="Roboto Light"/>
              <a:cs typeface="Roboto Light"/>
              <a:sym typeface="Roboto Light"/>
            </a:endParaRPr>
          </a:p>
          <a:p>
            <a:pPr marL="457200" lvl="0" indent="-317500" algn="l" rtl="0">
              <a:spcBef>
                <a:spcPts val="0"/>
              </a:spcBef>
              <a:spcAft>
                <a:spcPts val="0"/>
              </a:spcAft>
              <a:buClr>
                <a:srgbClr val="FFFFFF"/>
              </a:buClr>
              <a:buSzPts val="1400"/>
              <a:buFont typeface="Roboto Light"/>
              <a:buAutoNum type="arabicParenR"/>
            </a:pPr>
            <a:r>
              <a:rPr lang="es">
                <a:solidFill>
                  <a:srgbClr val="FFFFFF"/>
                </a:solidFill>
                <a:latin typeface="Roboto Light"/>
                <a:ea typeface="Roboto Light"/>
                <a:cs typeface="Roboto Light"/>
                <a:sym typeface="Roboto Light"/>
              </a:rPr>
              <a:t>Incluir carnets con chip, los cuales sólo portarán personas de la institución como una medida mas de seguridad par el ingreso.</a:t>
            </a:r>
            <a:endParaRPr>
              <a:solidFill>
                <a:srgbClr val="FFFFFF"/>
              </a:solidFill>
              <a:latin typeface="Roboto Light"/>
              <a:ea typeface="Roboto Light"/>
              <a:cs typeface="Roboto Light"/>
              <a:sym typeface="Roboto Light"/>
            </a:endParaRPr>
          </a:p>
          <a:p>
            <a:pPr marL="457200" lvl="0" indent="-317500" algn="l" rtl="0">
              <a:spcBef>
                <a:spcPts val="0"/>
              </a:spcBef>
              <a:spcAft>
                <a:spcPts val="0"/>
              </a:spcAft>
              <a:buClr>
                <a:srgbClr val="FFFFFF"/>
              </a:buClr>
              <a:buSzPts val="1400"/>
              <a:buFont typeface="Roboto Light"/>
              <a:buAutoNum type="arabicParenR"/>
            </a:pPr>
            <a:r>
              <a:rPr lang="es">
                <a:solidFill>
                  <a:srgbClr val="FFFFFF"/>
                </a:solidFill>
                <a:latin typeface="Roboto Light"/>
                <a:ea typeface="Roboto Light"/>
                <a:cs typeface="Roboto Light"/>
                <a:sym typeface="Roboto Light"/>
              </a:rPr>
              <a:t>Insertar un dispositivo para el reconocimiento de huella dactilar al ingreso como una de las forma más segura ya que se basará en una base de datos creada y estructurada con solo el personal inscrito en la institución con el fin de que las personas que no estén en la base de datos no puedan ingresar. </a:t>
            </a:r>
            <a:endParaRPr>
              <a:solidFill>
                <a:srgbClr val="FFFFFF"/>
              </a:solidFill>
              <a:latin typeface="Roboto Light"/>
              <a:ea typeface="Roboto Light"/>
              <a:cs typeface="Roboto Light"/>
              <a:sym typeface="Robo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5"/>
          <p:cNvSpPr txBox="1">
            <a:spLocks noGrp="1"/>
          </p:cNvSpPr>
          <p:nvPr>
            <p:ph type="ctrTitle"/>
          </p:nvPr>
        </p:nvSpPr>
        <p:spPr>
          <a:xfrm>
            <a:off x="188850" y="357875"/>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Justificación</a:t>
            </a:r>
            <a:endParaRPr/>
          </a:p>
        </p:txBody>
      </p:sp>
      <p:sp>
        <p:nvSpPr>
          <p:cNvPr id="402" name="Google Shape;402;p25"/>
          <p:cNvSpPr txBox="1">
            <a:spLocks noGrp="1"/>
          </p:cNvSpPr>
          <p:nvPr>
            <p:ph type="subTitle" idx="1"/>
          </p:nvPr>
        </p:nvSpPr>
        <p:spPr>
          <a:xfrm>
            <a:off x="188850" y="1267725"/>
            <a:ext cx="5074800" cy="250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700"/>
              <a:t>A partir de información recolectada por nuestros investigadores podemos ver la problemática que hay en cuanto a la seguridad en las instituciones, lo que hace que nuestra plataforma de seguridad sea pertinente para evitar el ingreso de personas ajenas a esta y la protección del personal interno, así solucionando el problema de la inseguridad en la institución. </a:t>
            </a:r>
            <a:endParaRPr sz="1700"/>
          </a:p>
        </p:txBody>
      </p:sp>
      <p:cxnSp>
        <p:nvCxnSpPr>
          <p:cNvPr id="403" name="Google Shape;403;p25"/>
          <p:cNvCxnSpPr/>
          <p:nvPr/>
        </p:nvCxnSpPr>
        <p:spPr>
          <a:xfrm>
            <a:off x="0" y="964475"/>
            <a:ext cx="4448400" cy="0"/>
          </a:xfrm>
          <a:prstGeom prst="straightConnector1">
            <a:avLst/>
          </a:prstGeom>
          <a:noFill/>
          <a:ln w="9525" cap="flat" cmpd="sng">
            <a:solidFill>
              <a:srgbClr val="48FFD5"/>
            </a:solidFill>
            <a:prstDash val="solid"/>
            <a:round/>
            <a:headEnd type="none" w="med" len="med"/>
            <a:tailEnd type="none" w="med" len="med"/>
          </a:ln>
        </p:spPr>
      </p:cxnSp>
      <p:sp>
        <p:nvSpPr>
          <p:cNvPr id="404" name="Google Shape;404;p25"/>
          <p:cNvSpPr/>
          <p:nvPr/>
        </p:nvSpPr>
        <p:spPr>
          <a:xfrm rot="-2137402">
            <a:off x="8864024" y="-886853"/>
            <a:ext cx="256501" cy="2295258"/>
          </a:xfrm>
          <a:prstGeom prst="rect">
            <a:avLst/>
          </a:pr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rot="-2137402">
            <a:off x="8656999" y="-536153"/>
            <a:ext cx="256501" cy="2295258"/>
          </a:xfrm>
          <a:prstGeom prst="rect">
            <a:avLst/>
          </a:pr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rot="-2137402">
            <a:off x="8397175" y="-299477"/>
            <a:ext cx="256501" cy="2454355"/>
          </a:xfrm>
          <a:prstGeom prst="rect">
            <a:avLst/>
          </a:pr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532925" y="4077625"/>
            <a:ext cx="1264200" cy="1065900"/>
          </a:xfrm>
          <a:prstGeom prst="donut">
            <a:avLst>
              <a:gd name="adj" fmla="val 25000"/>
            </a:avLst>
          </a:prstGeom>
          <a:solidFill>
            <a:srgbClr val="42FFB7"/>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rot="1911657">
            <a:off x="8355106" y="4292493"/>
            <a:ext cx="706438" cy="718681"/>
          </a:xfrm>
          <a:prstGeom prst="star5">
            <a:avLst>
              <a:gd name="adj" fmla="val 19098"/>
              <a:gd name="hf" fmla="val 105146"/>
              <a:gd name="vf" fmla="val 110557"/>
            </a:avLst>
          </a:prstGeom>
          <a:solidFill>
            <a:srgbClr val="42FFB7"/>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 name="Google Shape;409;p25"/>
          <p:cNvPicPr preferRelativeResize="0"/>
          <p:nvPr/>
        </p:nvPicPr>
        <p:blipFill>
          <a:blip r:embed="rId3">
            <a:alphaModFix/>
          </a:blip>
          <a:stretch>
            <a:fillRect/>
          </a:stretch>
        </p:blipFill>
        <p:spPr>
          <a:xfrm>
            <a:off x="5416050" y="2151700"/>
            <a:ext cx="3495451" cy="2326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6"/>
          <p:cNvSpPr txBox="1">
            <a:spLocks noGrp="1"/>
          </p:cNvSpPr>
          <p:nvPr>
            <p:ph type="ctrTitle"/>
          </p:nvPr>
        </p:nvSpPr>
        <p:spPr>
          <a:xfrm>
            <a:off x="326125" y="508300"/>
            <a:ext cx="4107000" cy="117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ALCANCE DEL PROYECTO </a:t>
            </a:r>
            <a:endParaRPr>
              <a:solidFill>
                <a:srgbClr val="FFFFFF"/>
              </a:solidFill>
            </a:endParaRPr>
          </a:p>
        </p:txBody>
      </p:sp>
      <p:cxnSp>
        <p:nvCxnSpPr>
          <p:cNvPr id="415" name="Google Shape;415;p26"/>
          <p:cNvCxnSpPr/>
          <p:nvPr/>
        </p:nvCxnSpPr>
        <p:spPr>
          <a:xfrm>
            <a:off x="0" y="1633900"/>
            <a:ext cx="4448400" cy="0"/>
          </a:xfrm>
          <a:prstGeom prst="straightConnector1">
            <a:avLst/>
          </a:prstGeom>
          <a:noFill/>
          <a:ln w="9525" cap="flat" cmpd="sng">
            <a:solidFill>
              <a:srgbClr val="48FFD5"/>
            </a:solidFill>
            <a:prstDash val="solid"/>
            <a:round/>
            <a:headEnd type="none" w="med" len="med"/>
            <a:tailEnd type="none" w="med" len="med"/>
          </a:ln>
        </p:spPr>
      </p:cxnSp>
      <p:sp>
        <p:nvSpPr>
          <p:cNvPr id="416" name="Google Shape;416;p26"/>
          <p:cNvSpPr/>
          <p:nvPr/>
        </p:nvSpPr>
        <p:spPr>
          <a:xfrm>
            <a:off x="341996" y="3085992"/>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rgbClr val="48FFD5"/>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445279" y="3248098"/>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rgbClr val="48FFD5"/>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a:off x="784532" y="4917037"/>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rgbClr val="48FFD5"/>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6"/>
          <p:cNvSpPr/>
          <p:nvPr/>
        </p:nvSpPr>
        <p:spPr>
          <a:xfrm>
            <a:off x="780435" y="3149613"/>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rgbClr val="48FFD5"/>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a:off x="640214" y="4537424"/>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rgbClr val="48FFD5"/>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714765" y="4640019"/>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a:off x="715452" y="4700218"/>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799585" y="4730310"/>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1236663" y="4700218"/>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1266756" y="4337693"/>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1266756" y="4280244"/>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1359095" y="4280244"/>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1732551" y="4280244"/>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a:off x="1761957" y="4363001"/>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a:off x="1761957" y="4681741"/>
            <a:ext cx="14" cy="30103"/>
          </a:xfrm>
          <a:custGeom>
            <a:avLst/>
            <a:gdLst/>
            <a:ahLst/>
            <a:cxnLst/>
            <a:rect l="l" t="t" r="r" b="b"/>
            <a:pathLst>
              <a:path w="1" h="2146" fill="none" extrusionOk="0">
                <a:moveTo>
                  <a:pt x="1" y="1"/>
                </a:moveTo>
                <a:lnTo>
                  <a:pt x="1" y="2146"/>
                </a:lnTo>
              </a:path>
            </a:pathLst>
          </a:custGeom>
          <a:no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61554" y="3333605"/>
            <a:ext cx="29430" cy="14"/>
          </a:xfrm>
          <a:custGeom>
            <a:avLst/>
            <a:gdLst/>
            <a:ahLst/>
            <a:cxnLst/>
            <a:rect l="l" t="t" r="r" b="b"/>
            <a:pathLst>
              <a:path w="2098" h="1" fill="none" extrusionOk="0">
                <a:moveTo>
                  <a:pt x="1" y="0"/>
                </a:moveTo>
                <a:lnTo>
                  <a:pt x="2097" y="0"/>
                </a:lnTo>
              </a:path>
            </a:pathLst>
          </a:custGeom>
          <a:no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125162" y="3333605"/>
            <a:ext cx="50625" cy="14"/>
          </a:xfrm>
          <a:custGeom>
            <a:avLst/>
            <a:gdLst/>
            <a:ahLst/>
            <a:cxnLst/>
            <a:rect l="l" t="t" r="r" b="b"/>
            <a:pathLst>
              <a:path w="3609" h="1" fill="none" extrusionOk="0">
                <a:moveTo>
                  <a:pt x="1" y="0"/>
                </a:moveTo>
                <a:lnTo>
                  <a:pt x="3609" y="0"/>
                </a:lnTo>
              </a:path>
            </a:pathLst>
          </a:custGeom>
          <a:no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192880" y="3333605"/>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222300" y="3425257"/>
            <a:ext cx="14" cy="464394"/>
          </a:xfrm>
          <a:custGeom>
            <a:avLst/>
            <a:gdLst/>
            <a:ahLst/>
            <a:cxnLst/>
            <a:rect l="l" t="t" r="r" b="b"/>
            <a:pathLst>
              <a:path w="1" h="33106" fill="none" extrusionOk="0">
                <a:moveTo>
                  <a:pt x="0" y="0"/>
                </a:moveTo>
                <a:lnTo>
                  <a:pt x="0" y="33105"/>
                </a:lnTo>
              </a:path>
            </a:pathLst>
          </a:custGeom>
          <a:no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222973" y="3921142"/>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311904" y="3951248"/>
            <a:ext cx="681189" cy="14"/>
          </a:xfrm>
          <a:custGeom>
            <a:avLst/>
            <a:gdLst/>
            <a:ahLst/>
            <a:cxnLst/>
            <a:rect l="l" t="t" r="r" b="b"/>
            <a:pathLst>
              <a:path w="48561" h="1" fill="none" extrusionOk="0">
                <a:moveTo>
                  <a:pt x="0" y="0"/>
                </a:moveTo>
                <a:lnTo>
                  <a:pt x="48560" y="0"/>
                </a:lnTo>
              </a:path>
            </a:pathLst>
          </a:custGeom>
          <a:no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1022564" y="3951248"/>
            <a:ext cx="30103" cy="14"/>
          </a:xfrm>
          <a:custGeom>
            <a:avLst/>
            <a:gdLst/>
            <a:ahLst/>
            <a:cxnLst/>
            <a:rect l="l" t="t" r="r" b="b"/>
            <a:pathLst>
              <a:path w="2146" h="1" fill="none" extrusionOk="0">
                <a:moveTo>
                  <a:pt x="1" y="0"/>
                </a:moveTo>
                <a:lnTo>
                  <a:pt x="2146" y="0"/>
                </a:lnTo>
              </a:path>
            </a:pathLst>
          </a:custGeom>
          <a:noFill/>
          <a:ln w="30475" cap="rnd" cmpd="sng">
            <a:solidFill>
              <a:srgbClr val="2E31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a:off x="997256" y="3904054"/>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rgbClr val="48FFD5"/>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a:off x="-6" y="4895151"/>
            <a:ext cx="30103" cy="14"/>
          </a:xfrm>
          <a:custGeom>
            <a:avLst/>
            <a:gdLst/>
            <a:ahLst/>
            <a:cxnLst/>
            <a:rect l="l" t="t" r="r" b="b"/>
            <a:pathLst>
              <a:path w="2146" h="1" fill="none" extrusionOk="0">
                <a:moveTo>
                  <a:pt x="1" y="0"/>
                </a:moveTo>
                <a:lnTo>
                  <a:pt x="2146" y="0"/>
                </a:lnTo>
              </a:path>
            </a:pathLst>
          </a:custGeom>
          <a:no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112858" y="4865733"/>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142951" y="4494327"/>
            <a:ext cx="14" cy="313935"/>
          </a:xfrm>
          <a:custGeom>
            <a:avLst/>
            <a:gdLst/>
            <a:ahLst/>
            <a:cxnLst/>
            <a:rect l="l" t="t" r="r" b="b"/>
            <a:pathLst>
              <a:path w="1" h="22380" fill="none" extrusionOk="0">
                <a:moveTo>
                  <a:pt x="1" y="22379"/>
                </a:moveTo>
                <a:lnTo>
                  <a:pt x="1" y="1"/>
                </a:lnTo>
              </a:path>
            </a:pathLst>
          </a:custGeom>
          <a:no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142951" y="4435503"/>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229132" y="4435503"/>
            <a:ext cx="871318" cy="14"/>
          </a:xfrm>
          <a:custGeom>
            <a:avLst/>
            <a:gdLst/>
            <a:ahLst/>
            <a:cxnLst/>
            <a:rect l="l" t="t" r="r" b="b"/>
            <a:pathLst>
              <a:path w="62115" h="1" fill="none" extrusionOk="0">
                <a:moveTo>
                  <a:pt x="1" y="1"/>
                </a:moveTo>
                <a:lnTo>
                  <a:pt x="62115" y="1"/>
                </a:lnTo>
              </a:path>
            </a:pathLst>
          </a:custGeom>
          <a:no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1128583" y="4435503"/>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1158675" y="4545631"/>
            <a:ext cx="14" cy="30103"/>
          </a:xfrm>
          <a:custGeom>
            <a:avLst/>
            <a:gdLst/>
            <a:ahLst/>
            <a:cxnLst/>
            <a:rect l="l" t="t" r="r" b="b"/>
            <a:pathLst>
              <a:path w="1" h="2146" fill="none" extrusionOk="0">
                <a:moveTo>
                  <a:pt x="1" y="0"/>
                </a:moveTo>
                <a:lnTo>
                  <a:pt x="1" y="2146"/>
                </a:lnTo>
              </a:path>
            </a:pathLst>
          </a:custGeom>
          <a:noFill/>
          <a:ln w="30475" cap="rnd" cmpd="sng">
            <a:solidFill>
              <a:srgbClr val="2E31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1087547" y="4540160"/>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rgbClr val="48FFD5"/>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a:off x="914498" y="4263830"/>
            <a:ext cx="14" cy="29416"/>
          </a:xfrm>
          <a:custGeom>
            <a:avLst/>
            <a:gdLst/>
            <a:ahLst/>
            <a:cxnLst/>
            <a:rect l="l" t="t" r="r" b="b"/>
            <a:pathLst>
              <a:path w="1" h="2097" fill="none" extrusionOk="0">
                <a:moveTo>
                  <a:pt x="0" y="2097"/>
                </a:moveTo>
                <a:lnTo>
                  <a:pt x="0" y="0"/>
                </a:lnTo>
              </a:path>
            </a:pathLst>
          </a:custGeom>
          <a:noFill/>
          <a:ln w="30475" cap="rnd" cmpd="sng">
            <a:solidFill>
              <a:srgbClr val="2E31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a:off x="914498" y="3804869"/>
            <a:ext cx="14" cy="404890"/>
          </a:xfrm>
          <a:custGeom>
            <a:avLst/>
            <a:gdLst/>
            <a:ahLst/>
            <a:cxnLst/>
            <a:rect l="l" t="t" r="r" b="b"/>
            <a:pathLst>
              <a:path w="1" h="28864" fill="none" extrusionOk="0">
                <a:moveTo>
                  <a:pt x="0" y="28864"/>
                </a:moveTo>
                <a:lnTo>
                  <a:pt x="0" y="1"/>
                </a:lnTo>
              </a:path>
            </a:pathLst>
          </a:custGeom>
          <a:no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a:off x="915185" y="3748093"/>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6"/>
          <p:cNvSpPr/>
          <p:nvPr/>
        </p:nvSpPr>
        <p:spPr>
          <a:xfrm>
            <a:off x="1003414" y="3748093"/>
            <a:ext cx="904830" cy="14"/>
          </a:xfrm>
          <a:custGeom>
            <a:avLst/>
            <a:gdLst/>
            <a:ahLst/>
            <a:cxnLst/>
            <a:rect l="l" t="t" r="r" b="b"/>
            <a:pathLst>
              <a:path w="64504" h="1" fill="none" extrusionOk="0">
                <a:moveTo>
                  <a:pt x="1" y="1"/>
                </a:moveTo>
                <a:lnTo>
                  <a:pt x="64504" y="1"/>
                </a:lnTo>
              </a:path>
            </a:pathLst>
          </a:custGeom>
          <a:no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a:off x="1937742" y="3718001"/>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6"/>
          <p:cNvSpPr/>
          <p:nvPr/>
        </p:nvSpPr>
        <p:spPr>
          <a:xfrm>
            <a:off x="1967848" y="3606512"/>
            <a:ext cx="14" cy="67037"/>
          </a:xfrm>
          <a:custGeom>
            <a:avLst/>
            <a:gdLst/>
            <a:ahLst/>
            <a:cxnLst/>
            <a:rect l="l" t="t" r="r" b="b"/>
            <a:pathLst>
              <a:path w="1" h="4779" fill="none" extrusionOk="0">
                <a:moveTo>
                  <a:pt x="0" y="4779"/>
                </a:moveTo>
                <a:lnTo>
                  <a:pt x="0" y="1"/>
                </a:lnTo>
              </a:path>
            </a:pathLst>
          </a:custGeom>
          <a:no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6"/>
          <p:cNvSpPr/>
          <p:nvPr/>
        </p:nvSpPr>
        <p:spPr>
          <a:xfrm>
            <a:off x="1967848" y="3553847"/>
            <a:ext cx="14" cy="30103"/>
          </a:xfrm>
          <a:custGeom>
            <a:avLst/>
            <a:gdLst/>
            <a:ahLst/>
            <a:cxnLst/>
            <a:rect l="l" t="t" r="r" b="b"/>
            <a:pathLst>
              <a:path w="1" h="2146" fill="none" extrusionOk="0">
                <a:moveTo>
                  <a:pt x="0" y="2146"/>
                </a:moveTo>
                <a:lnTo>
                  <a:pt x="0" y="0"/>
                </a:lnTo>
              </a:path>
            </a:pathLst>
          </a:custGeom>
          <a:no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861832" y="4263142"/>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rgbClr val="48FFD5"/>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a:off x="1199724" y="2896529"/>
            <a:ext cx="14" cy="30103"/>
          </a:xfrm>
          <a:custGeom>
            <a:avLst/>
            <a:gdLst/>
            <a:ahLst/>
            <a:cxnLst/>
            <a:rect l="l" t="t" r="r" b="b"/>
            <a:pathLst>
              <a:path w="1" h="2146" fill="none" extrusionOk="0">
                <a:moveTo>
                  <a:pt x="0" y="1"/>
                </a:moveTo>
                <a:lnTo>
                  <a:pt x="0" y="2146"/>
                </a:lnTo>
              </a:path>
            </a:pathLst>
          </a:custGeom>
          <a:no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a:off x="1199724" y="2984085"/>
            <a:ext cx="14" cy="547143"/>
          </a:xfrm>
          <a:custGeom>
            <a:avLst/>
            <a:gdLst/>
            <a:ahLst/>
            <a:cxnLst/>
            <a:rect l="l" t="t" r="r" b="b"/>
            <a:pathLst>
              <a:path w="1" h="39005" fill="none" extrusionOk="0">
                <a:moveTo>
                  <a:pt x="0" y="0"/>
                </a:moveTo>
                <a:lnTo>
                  <a:pt x="0" y="39004"/>
                </a:lnTo>
              </a:path>
            </a:pathLst>
          </a:custGeom>
          <a:no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6"/>
          <p:cNvSpPr/>
          <p:nvPr/>
        </p:nvSpPr>
        <p:spPr>
          <a:xfrm>
            <a:off x="1170305" y="3560679"/>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6"/>
          <p:cNvSpPr/>
          <p:nvPr/>
        </p:nvSpPr>
        <p:spPr>
          <a:xfrm>
            <a:off x="684672" y="3590098"/>
            <a:ext cx="428147" cy="14"/>
          </a:xfrm>
          <a:custGeom>
            <a:avLst/>
            <a:gdLst/>
            <a:ahLst/>
            <a:cxnLst/>
            <a:rect l="l" t="t" r="r" b="b"/>
            <a:pathLst>
              <a:path w="30522" h="1" fill="none" extrusionOk="0">
                <a:moveTo>
                  <a:pt x="30521" y="0"/>
                </a:moveTo>
                <a:lnTo>
                  <a:pt x="1" y="0"/>
                </a:lnTo>
              </a:path>
            </a:pathLst>
          </a:custGeom>
          <a:no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a:off x="625848" y="3590098"/>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a:off x="625848" y="3674918"/>
            <a:ext cx="14" cy="411034"/>
          </a:xfrm>
          <a:custGeom>
            <a:avLst/>
            <a:gdLst/>
            <a:ahLst/>
            <a:cxnLst/>
            <a:rect l="l" t="t" r="r" b="b"/>
            <a:pathLst>
              <a:path w="1" h="29302" fill="none" extrusionOk="0">
                <a:moveTo>
                  <a:pt x="1" y="0"/>
                </a:moveTo>
                <a:lnTo>
                  <a:pt x="1" y="29302"/>
                </a:lnTo>
              </a:path>
            </a:pathLst>
          </a:custGeom>
          <a:noFill/>
          <a:ln w="30475" cap="rnd"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a:off x="625848" y="4113354"/>
            <a:ext cx="14" cy="30103"/>
          </a:xfrm>
          <a:custGeom>
            <a:avLst/>
            <a:gdLst/>
            <a:ahLst/>
            <a:cxnLst/>
            <a:rect l="l" t="t" r="r" b="b"/>
            <a:pathLst>
              <a:path w="1" h="2146" fill="none" extrusionOk="0">
                <a:moveTo>
                  <a:pt x="1" y="0"/>
                </a:moveTo>
                <a:lnTo>
                  <a:pt x="1" y="2145"/>
                </a:lnTo>
              </a:path>
            </a:pathLst>
          </a:custGeom>
          <a:noFill/>
          <a:ln w="30475" cap="rnd" cmpd="sng">
            <a:solidFill>
              <a:srgbClr val="2E31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a:off x="554720" y="4093517"/>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rgbClr val="48FFD5"/>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p:nvPr/>
        </p:nvSpPr>
        <p:spPr>
          <a:xfrm>
            <a:off x="1815866" y="3204027"/>
            <a:ext cx="273879" cy="29196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26"/>
          <p:cNvGrpSpPr/>
          <p:nvPr/>
        </p:nvGrpSpPr>
        <p:grpSpPr>
          <a:xfrm>
            <a:off x="1635309" y="4761471"/>
            <a:ext cx="242934" cy="238836"/>
            <a:chOff x="1412450" y="1954475"/>
            <a:chExt cx="297750" cy="296175"/>
          </a:xfrm>
        </p:grpSpPr>
        <p:sp>
          <p:nvSpPr>
            <p:cNvPr id="465" name="Google Shape;465;p26"/>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6"/>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26"/>
          <p:cNvGrpSpPr/>
          <p:nvPr/>
        </p:nvGrpSpPr>
        <p:grpSpPr>
          <a:xfrm>
            <a:off x="1033443" y="2488380"/>
            <a:ext cx="332587" cy="329040"/>
            <a:chOff x="581525" y="3254850"/>
            <a:chExt cx="297750" cy="294575"/>
          </a:xfrm>
        </p:grpSpPr>
        <p:sp>
          <p:nvSpPr>
            <p:cNvPr id="468" name="Google Shape;468;p2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71" name="Google Shape;471;p26"/>
          <p:cNvGraphicFramePr/>
          <p:nvPr/>
        </p:nvGraphicFramePr>
        <p:xfrm>
          <a:off x="2183775" y="1680700"/>
          <a:ext cx="3000000" cy="3000000"/>
        </p:xfrm>
        <a:graphic>
          <a:graphicData uri="http://schemas.openxmlformats.org/drawingml/2006/table">
            <a:tbl>
              <a:tblPr>
                <a:noFill/>
                <a:tableStyleId>{A042EFF4-48E8-4A48-B939-85915902EDBE}</a:tableStyleId>
              </a:tblPr>
              <a:tblGrid>
                <a:gridCol w="3347525">
                  <a:extLst>
                    <a:ext uri="{9D8B030D-6E8A-4147-A177-3AD203B41FA5}">
                      <a16:colId xmlns:a16="http://schemas.microsoft.com/office/drawing/2014/main" val="20000"/>
                    </a:ext>
                  </a:extLst>
                </a:gridCol>
                <a:gridCol w="3441550">
                  <a:extLst>
                    <a:ext uri="{9D8B030D-6E8A-4147-A177-3AD203B41FA5}">
                      <a16:colId xmlns:a16="http://schemas.microsoft.com/office/drawing/2014/main" val="20001"/>
                    </a:ext>
                  </a:extLst>
                </a:gridCol>
              </a:tblGrid>
              <a:tr h="1791525">
                <a:tc>
                  <a:txBody>
                    <a:bodyPr/>
                    <a:lstStyle/>
                    <a:p>
                      <a:pPr marL="0" lvl="0" indent="0" algn="l" rtl="0">
                        <a:spcBef>
                          <a:spcPts val="0"/>
                        </a:spcBef>
                        <a:spcAft>
                          <a:spcPts val="0"/>
                        </a:spcAft>
                        <a:buNone/>
                      </a:pPr>
                      <a:r>
                        <a:rPr lang="es">
                          <a:solidFill>
                            <a:srgbClr val="FFFFFF"/>
                          </a:solidFill>
                        </a:rPr>
                        <a:t>inicialmente será ejecutado en el Colegio Misael Pastrana Borrero. Pero siempre viéndonos a futuro y implementandolo en todas las instituciones que lo requieran o empresas.</a:t>
                      </a:r>
                      <a:endParaRPr>
                        <a:solidFill>
                          <a:srgbClr val="FFFFFF"/>
                        </a:solidFill>
                      </a:endParaRPr>
                    </a:p>
                  </a:txBody>
                  <a:tcPr marL="91425" marR="91425" marT="91425" marB="91425">
                    <a:solidFill>
                      <a:srgbClr val="0000FF"/>
                    </a:solidFill>
                  </a:tcPr>
                </a:tc>
                <a:tc>
                  <a:txBody>
                    <a:bodyPr/>
                    <a:lstStyle/>
                    <a:p>
                      <a:pPr marL="0" lvl="0" indent="0" algn="l" rtl="0">
                        <a:spcBef>
                          <a:spcPts val="0"/>
                        </a:spcBef>
                        <a:spcAft>
                          <a:spcPts val="0"/>
                        </a:spcAft>
                        <a:buNone/>
                      </a:pPr>
                      <a:r>
                        <a:rPr lang="es">
                          <a:solidFill>
                            <a:srgbClr val="FFFFFF"/>
                          </a:solidFill>
                        </a:rPr>
                        <a:t>nuestro tiempo límite consiste en aproximadamente 6 meses los cuales son 2 meses para la recoleccion de informacion y 4 meses para la implementación.  </a:t>
                      </a:r>
                      <a:endParaRPr>
                        <a:solidFill>
                          <a:srgbClr val="FFFFFF"/>
                        </a:solidFill>
                      </a:endParaRPr>
                    </a:p>
                  </a:txBody>
                  <a:tcPr marL="91425" marR="91425" marT="91425" marB="91425">
                    <a:solidFill>
                      <a:srgbClr val="FF00FF"/>
                    </a:solidFill>
                  </a:tcPr>
                </a:tc>
                <a:extLst>
                  <a:ext uri="{0D108BD9-81ED-4DB2-BD59-A6C34878D82A}">
                    <a16:rowId xmlns:a16="http://schemas.microsoft.com/office/drawing/2014/main" val="10000"/>
                  </a:ext>
                </a:extLst>
              </a:tr>
              <a:tr h="1528075">
                <a:tc>
                  <a:txBody>
                    <a:bodyPr/>
                    <a:lstStyle/>
                    <a:p>
                      <a:pPr marL="0" lvl="0" indent="0" algn="l" rtl="0">
                        <a:spcBef>
                          <a:spcPts val="0"/>
                        </a:spcBef>
                        <a:spcAft>
                          <a:spcPts val="0"/>
                        </a:spcAft>
                        <a:buNone/>
                      </a:pPr>
                      <a:r>
                        <a:rPr lang="es">
                          <a:solidFill>
                            <a:srgbClr val="FFFFFF"/>
                          </a:solidFill>
                        </a:rPr>
                        <a:t>el sistema de información se levantara a través de la entidad de seguridad que maneje la institución, estudiantes, rector, coordinadores y docentes. </a:t>
                      </a:r>
                      <a:endParaRPr>
                        <a:solidFill>
                          <a:srgbClr val="FFFFFF"/>
                        </a:solidFill>
                      </a:endParaRPr>
                    </a:p>
                  </a:txBody>
                  <a:tcPr marL="91425" marR="91425" marT="91425" marB="91425">
                    <a:solidFill>
                      <a:srgbClr val="741B47"/>
                    </a:solidFill>
                  </a:tcPr>
                </a:tc>
                <a:tc>
                  <a:txBody>
                    <a:bodyPr/>
                    <a:lstStyle/>
                    <a:p>
                      <a:pPr marL="0" lvl="0" indent="0" algn="l" rtl="0">
                        <a:spcBef>
                          <a:spcPts val="0"/>
                        </a:spcBef>
                        <a:spcAft>
                          <a:spcPts val="0"/>
                        </a:spcAft>
                        <a:buNone/>
                      </a:pPr>
                      <a:r>
                        <a:rPr lang="es">
                          <a:solidFill>
                            <a:srgbClr val="FFFFFF"/>
                          </a:solidFill>
                        </a:rPr>
                        <a:t>el software básicamente identificara a las personas que hacen parte y no hacen parte de la institución alertando por medio de una aplicación a las personas correspondientes.</a:t>
                      </a:r>
                      <a:endParaRPr/>
                    </a:p>
                  </a:txBody>
                  <a:tcPr marL="91425" marR="91425" marT="91425" marB="91425">
                    <a:solidFill>
                      <a:srgbClr val="FF9900"/>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pic>
        <p:nvPicPr>
          <p:cNvPr id="476" name="Google Shape;476;p27"/>
          <p:cNvPicPr preferRelativeResize="0"/>
          <p:nvPr/>
        </p:nvPicPr>
        <p:blipFill rotWithShape="1">
          <a:blip r:embed="rId3">
            <a:alphaModFix/>
          </a:blip>
          <a:srcRect l="4415" t="2928" r="3782" b="2284"/>
          <a:stretch/>
        </p:blipFill>
        <p:spPr>
          <a:xfrm>
            <a:off x="410100" y="594850"/>
            <a:ext cx="4407339" cy="3787800"/>
          </a:xfrm>
          <a:prstGeom prst="rect">
            <a:avLst/>
          </a:prstGeom>
          <a:noFill/>
          <a:ln>
            <a:noFill/>
          </a:ln>
        </p:spPr>
      </p:pic>
      <p:sp>
        <p:nvSpPr>
          <p:cNvPr id="477" name="Google Shape;477;p27"/>
          <p:cNvSpPr txBox="1"/>
          <p:nvPr/>
        </p:nvSpPr>
        <p:spPr>
          <a:xfrm>
            <a:off x="4856525" y="1823275"/>
            <a:ext cx="4020900" cy="18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2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LEVANTAMIENTO DE INFORMACIÓN</a:t>
            </a:r>
            <a:endParaRPr/>
          </a:p>
        </p:txBody>
      </p:sp>
      <p:sp>
        <p:nvSpPr>
          <p:cNvPr id="483" name="Google Shape;483;p28"/>
          <p:cNvSpPr/>
          <p:nvPr/>
        </p:nvSpPr>
        <p:spPr>
          <a:xfrm>
            <a:off x="2440338" y="4435521"/>
            <a:ext cx="158525" cy="127117"/>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2482042" y="4465706"/>
            <a:ext cx="75123" cy="66748"/>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8"/>
          <p:cNvSpPr/>
          <p:nvPr/>
        </p:nvSpPr>
        <p:spPr>
          <a:xfrm>
            <a:off x="2519438" y="4454215"/>
            <a:ext cx="15" cy="44865"/>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p:nvPr/>
        </p:nvSpPr>
        <p:spPr>
          <a:xfrm>
            <a:off x="2519438" y="4454215"/>
            <a:ext cx="15" cy="44865"/>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487" name="Google Shape;487;p28"/>
          <p:cNvSpPr/>
          <p:nvPr/>
        </p:nvSpPr>
        <p:spPr>
          <a:xfrm>
            <a:off x="1537074" y="3625707"/>
            <a:ext cx="982611" cy="795148"/>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8"/>
          <p:cNvSpPr/>
          <p:nvPr/>
        </p:nvSpPr>
        <p:spPr>
          <a:xfrm>
            <a:off x="1394509" y="3241401"/>
            <a:ext cx="1404779" cy="957077"/>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8"/>
          <p:cNvSpPr/>
          <p:nvPr/>
        </p:nvSpPr>
        <p:spPr>
          <a:xfrm>
            <a:off x="2034857" y="3348086"/>
            <a:ext cx="1428384" cy="658109"/>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8"/>
          <p:cNvSpPr/>
          <p:nvPr/>
        </p:nvSpPr>
        <p:spPr>
          <a:xfrm>
            <a:off x="1215442" y="2995782"/>
            <a:ext cx="613178" cy="394711"/>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8"/>
          <p:cNvSpPr/>
          <p:nvPr/>
        </p:nvSpPr>
        <p:spPr>
          <a:xfrm>
            <a:off x="2519746" y="4072367"/>
            <a:ext cx="1207044" cy="211997"/>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8"/>
          <p:cNvSpPr/>
          <p:nvPr/>
        </p:nvSpPr>
        <p:spPr>
          <a:xfrm>
            <a:off x="1912207" y="4190255"/>
            <a:ext cx="18418" cy="16432"/>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2489252" y="4190255"/>
            <a:ext cx="18404" cy="16432"/>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2510410" y="4284878"/>
            <a:ext cx="18404" cy="16432"/>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2489252" y="3997972"/>
            <a:ext cx="18404" cy="16432"/>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p:nvPr/>
        </p:nvSpPr>
        <p:spPr>
          <a:xfrm>
            <a:off x="2769180" y="3997972"/>
            <a:ext cx="18404" cy="16432"/>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2046654" y="3816356"/>
            <a:ext cx="18418" cy="16419"/>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8"/>
          <p:cNvSpPr/>
          <p:nvPr/>
        </p:nvSpPr>
        <p:spPr>
          <a:xfrm>
            <a:off x="1527564" y="3617497"/>
            <a:ext cx="18726" cy="16432"/>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8"/>
          <p:cNvSpPr/>
          <p:nvPr/>
        </p:nvSpPr>
        <p:spPr>
          <a:xfrm>
            <a:off x="1819464" y="2987847"/>
            <a:ext cx="18404" cy="16432"/>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8"/>
          <p:cNvSpPr/>
          <p:nvPr/>
        </p:nvSpPr>
        <p:spPr>
          <a:xfrm>
            <a:off x="1206254" y="3224995"/>
            <a:ext cx="18404" cy="16419"/>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2790178" y="3233205"/>
            <a:ext cx="18404" cy="16419"/>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3454134" y="3341249"/>
            <a:ext cx="18418" cy="16419"/>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3717362" y="4070732"/>
            <a:ext cx="18404" cy="16419"/>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p:nvPr/>
        </p:nvSpPr>
        <p:spPr>
          <a:xfrm>
            <a:off x="3310030" y="4275056"/>
            <a:ext cx="18418" cy="16419"/>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8"/>
          <p:cNvSpPr/>
          <p:nvPr/>
        </p:nvSpPr>
        <p:spPr>
          <a:xfrm>
            <a:off x="3317548" y="3143763"/>
            <a:ext cx="166482" cy="14825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8"/>
          <p:cNvSpPr/>
          <p:nvPr/>
        </p:nvSpPr>
        <p:spPr>
          <a:xfrm>
            <a:off x="3317841" y="2994959"/>
            <a:ext cx="166496" cy="148543"/>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8"/>
          <p:cNvSpPr/>
          <p:nvPr/>
        </p:nvSpPr>
        <p:spPr>
          <a:xfrm>
            <a:off x="3484335" y="2995233"/>
            <a:ext cx="166789" cy="148817"/>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8"/>
          <p:cNvSpPr/>
          <p:nvPr/>
        </p:nvSpPr>
        <p:spPr>
          <a:xfrm>
            <a:off x="3484335" y="3144038"/>
            <a:ext cx="166189" cy="148530"/>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8"/>
          <p:cNvSpPr/>
          <p:nvPr/>
        </p:nvSpPr>
        <p:spPr>
          <a:xfrm>
            <a:off x="1839701" y="2626524"/>
            <a:ext cx="413904" cy="102593"/>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232335" y="2715110"/>
            <a:ext cx="39225" cy="35047"/>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3062443" y="2851907"/>
            <a:ext cx="413904" cy="102593"/>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3048109" y="2946735"/>
            <a:ext cx="39488" cy="35113"/>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1732377" y="2773681"/>
            <a:ext cx="192549" cy="171786"/>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1738825" y="2788453"/>
            <a:ext cx="179669" cy="142281"/>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1828652" y="2802950"/>
            <a:ext cx="34360" cy="74683"/>
          </a:xfrm>
          <a:custGeom>
            <a:avLst/>
            <a:gdLst/>
            <a:ahLst/>
            <a:cxnLst/>
            <a:rect l="l" t="t" r="r" b="b"/>
            <a:pathLst>
              <a:path w="2345" h="5713" fill="none" extrusionOk="0">
                <a:moveTo>
                  <a:pt x="1" y="0"/>
                </a:moveTo>
                <a:lnTo>
                  <a:pt x="1" y="4332"/>
                </a:lnTo>
                <a:lnTo>
                  <a:pt x="2344" y="5713"/>
                </a:lnTo>
              </a:path>
            </a:pathLst>
          </a:custGeom>
          <a:solidFill>
            <a:srgbClr val="48FFD5"/>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56233" y="2845893"/>
            <a:ext cx="172929" cy="114894"/>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251467" y="3868868"/>
            <a:ext cx="172621" cy="114894"/>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1932297" y="3581665"/>
            <a:ext cx="247114" cy="191486"/>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3639473" y="3926308"/>
            <a:ext cx="169559" cy="100122"/>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3639473" y="3926308"/>
            <a:ext cx="169866" cy="80984"/>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1123153" y="3107108"/>
            <a:ext cx="202673" cy="73311"/>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1123153" y="3090702"/>
            <a:ext cx="141660" cy="89717"/>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3655271" y="3489212"/>
            <a:ext cx="142569" cy="143954"/>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629516" y="3514656"/>
            <a:ext cx="75123" cy="6702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613881" y="3588777"/>
            <a:ext cx="106084" cy="94932"/>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74331" y="3184784"/>
            <a:ext cx="6139" cy="8223"/>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75855" y="3171385"/>
            <a:ext cx="5846" cy="7948"/>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8"/>
          <p:cNvSpPr/>
          <p:nvPr/>
        </p:nvSpPr>
        <p:spPr>
          <a:xfrm>
            <a:off x="2577085" y="3157986"/>
            <a:ext cx="5539" cy="7674"/>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8"/>
          <p:cNvSpPr/>
          <p:nvPr/>
        </p:nvSpPr>
        <p:spPr>
          <a:xfrm>
            <a:off x="2565128" y="3224891"/>
            <a:ext cx="7370" cy="8327"/>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2569114" y="3211322"/>
            <a:ext cx="6755" cy="8759"/>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2572176" y="3198197"/>
            <a:ext cx="6462" cy="821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2549800" y="3263010"/>
            <a:ext cx="8293" cy="8497"/>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2555618" y="3250435"/>
            <a:ext cx="7678" cy="8497"/>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8"/>
          <p:cNvSpPr/>
          <p:nvPr/>
        </p:nvSpPr>
        <p:spPr>
          <a:xfrm>
            <a:off x="2560527" y="3237035"/>
            <a:ext cx="7678" cy="9033"/>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8"/>
          <p:cNvSpPr/>
          <p:nvPr/>
        </p:nvSpPr>
        <p:spPr>
          <a:xfrm>
            <a:off x="2528333" y="3298842"/>
            <a:ext cx="8909" cy="9046"/>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2536612" y="3287600"/>
            <a:ext cx="8601" cy="9072"/>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2543353" y="3275325"/>
            <a:ext cx="8601" cy="9033"/>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2501971" y="3332491"/>
            <a:ext cx="9202" cy="8497"/>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2511159" y="3321549"/>
            <a:ext cx="9524" cy="8772"/>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2520361" y="3310856"/>
            <a:ext cx="8909" cy="8523"/>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2470085" y="3361760"/>
            <a:ext cx="9817" cy="8759"/>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2481427" y="3352975"/>
            <a:ext cx="9509" cy="8523"/>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2491538" y="3342609"/>
            <a:ext cx="9832" cy="8772"/>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a:off x="2434213" y="3387473"/>
            <a:ext cx="9509" cy="7935"/>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p:cNvSpPr/>
          <p:nvPr/>
        </p:nvSpPr>
        <p:spPr>
          <a:xfrm>
            <a:off x="2446478" y="3378989"/>
            <a:ext cx="9817" cy="8497"/>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8"/>
          <p:cNvSpPr/>
          <p:nvPr/>
        </p:nvSpPr>
        <p:spPr>
          <a:xfrm>
            <a:off x="2458435" y="3371054"/>
            <a:ext cx="9509" cy="8223"/>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p:cNvSpPr/>
          <p:nvPr/>
        </p:nvSpPr>
        <p:spPr>
          <a:xfrm>
            <a:off x="2394648" y="3407984"/>
            <a:ext cx="10140" cy="7674"/>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2408144" y="3401422"/>
            <a:ext cx="9832" cy="7948"/>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2421640" y="3394585"/>
            <a:ext cx="9817" cy="7935"/>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2352651" y="3423305"/>
            <a:ext cx="9817" cy="6850"/>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2366747" y="3419148"/>
            <a:ext cx="9524" cy="6902"/>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2380859" y="3413723"/>
            <a:ext cx="9524" cy="7399"/>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2308191" y="3433698"/>
            <a:ext cx="9216" cy="5752"/>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2322904" y="3430417"/>
            <a:ext cx="9832" cy="6301"/>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2337938" y="3427410"/>
            <a:ext cx="9202" cy="6575"/>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2262809" y="3438077"/>
            <a:ext cx="8909" cy="4379"/>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2278137" y="3436979"/>
            <a:ext cx="8909" cy="5203"/>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2293171" y="3435606"/>
            <a:ext cx="9202" cy="5490"/>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2217134" y="3435606"/>
            <a:ext cx="8894" cy="5490"/>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2232154" y="3436979"/>
            <a:ext cx="9216" cy="5203"/>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8"/>
          <p:cNvSpPr/>
          <p:nvPr/>
        </p:nvSpPr>
        <p:spPr>
          <a:xfrm>
            <a:off x="2247482" y="3437803"/>
            <a:ext cx="8909" cy="4654"/>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p:cNvSpPr/>
          <p:nvPr/>
        </p:nvSpPr>
        <p:spPr>
          <a:xfrm>
            <a:off x="2171752" y="3427410"/>
            <a:ext cx="9216" cy="6575"/>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2186772" y="3430966"/>
            <a:ext cx="9832" cy="6026"/>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2201806" y="3433698"/>
            <a:ext cx="9202" cy="5752"/>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2128523" y="3413448"/>
            <a:ext cx="9817" cy="712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2142928" y="3418926"/>
            <a:ext cx="9524" cy="6850"/>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8"/>
          <p:cNvSpPr/>
          <p:nvPr/>
        </p:nvSpPr>
        <p:spPr>
          <a:xfrm>
            <a:off x="2157347" y="3423305"/>
            <a:ext cx="10125" cy="6850"/>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8"/>
          <p:cNvSpPr/>
          <p:nvPr/>
        </p:nvSpPr>
        <p:spPr>
          <a:xfrm>
            <a:off x="2088050" y="3394585"/>
            <a:ext cx="9817" cy="7935"/>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8"/>
          <p:cNvSpPr/>
          <p:nvPr/>
        </p:nvSpPr>
        <p:spPr>
          <a:xfrm>
            <a:off x="2101238" y="3401971"/>
            <a:ext cx="9817" cy="7660"/>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8"/>
          <p:cNvSpPr/>
          <p:nvPr/>
        </p:nvSpPr>
        <p:spPr>
          <a:xfrm>
            <a:off x="2114720" y="3407984"/>
            <a:ext cx="10140" cy="7674"/>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8"/>
          <p:cNvSpPr/>
          <p:nvPr/>
        </p:nvSpPr>
        <p:spPr>
          <a:xfrm>
            <a:off x="2050947" y="3370780"/>
            <a:ext cx="9524" cy="8223"/>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8"/>
          <p:cNvSpPr/>
          <p:nvPr/>
        </p:nvSpPr>
        <p:spPr>
          <a:xfrm>
            <a:off x="2062904" y="3379264"/>
            <a:ext cx="9832" cy="8497"/>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8"/>
          <p:cNvSpPr/>
          <p:nvPr/>
        </p:nvSpPr>
        <p:spPr>
          <a:xfrm>
            <a:off x="2074862" y="3387199"/>
            <a:ext cx="9832" cy="7948"/>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8"/>
          <p:cNvSpPr/>
          <p:nvPr/>
        </p:nvSpPr>
        <p:spPr>
          <a:xfrm>
            <a:off x="2017830" y="3342609"/>
            <a:ext cx="9832" cy="8772"/>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8"/>
          <p:cNvSpPr/>
          <p:nvPr/>
        </p:nvSpPr>
        <p:spPr>
          <a:xfrm>
            <a:off x="2028263" y="3352727"/>
            <a:ext cx="9509" cy="8497"/>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8"/>
          <p:cNvSpPr/>
          <p:nvPr/>
        </p:nvSpPr>
        <p:spPr>
          <a:xfrm>
            <a:off x="2039298" y="3361760"/>
            <a:ext cx="9832" cy="8759"/>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8"/>
          <p:cNvSpPr/>
          <p:nvPr/>
        </p:nvSpPr>
        <p:spPr>
          <a:xfrm>
            <a:off x="1989929" y="3310607"/>
            <a:ext cx="8997" cy="8497"/>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8"/>
          <p:cNvSpPr/>
          <p:nvPr/>
        </p:nvSpPr>
        <p:spPr>
          <a:xfrm>
            <a:off x="1998824" y="3321549"/>
            <a:ext cx="9524" cy="8772"/>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8"/>
          <p:cNvSpPr/>
          <p:nvPr/>
        </p:nvSpPr>
        <p:spPr>
          <a:xfrm>
            <a:off x="2008334" y="3332216"/>
            <a:ext cx="9202" cy="8497"/>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8"/>
          <p:cNvSpPr/>
          <p:nvPr/>
        </p:nvSpPr>
        <p:spPr>
          <a:xfrm>
            <a:off x="1967246" y="3275325"/>
            <a:ext cx="8601" cy="9033"/>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8"/>
          <p:cNvSpPr/>
          <p:nvPr/>
        </p:nvSpPr>
        <p:spPr>
          <a:xfrm>
            <a:off x="1974294" y="3287364"/>
            <a:ext cx="8909" cy="8759"/>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8"/>
          <p:cNvSpPr/>
          <p:nvPr/>
        </p:nvSpPr>
        <p:spPr>
          <a:xfrm>
            <a:off x="1981958" y="3299391"/>
            <a:ext cx="8909" cy="8772"/>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8"/>
          <p:cNvSpPr/>
          <p:nvPr/>
        </p:nvSpPr>
        <p:spPr>
          <a:xfrm>
            <a:off x="1950995" y="3237846"/>
            <a:ext cx="7678" cy="8772"/>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8"/>
          <p:cNvSpPr/>
          <p:nvPr/>
        </p:nvSpPr>
        <p:spPr>
          <a:xfrm>
            <a:off x="1955596" y="3250435"/>
            <a:ext cx="7986" cy="8497"/>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8"/>
          <p:cNvSpPr/>
          <p:nvPr/>
        </p:nvSpPr>
        <p:spPr>
          <a:xfrm>
            <a:off x="1961413" y="3263010"/>
            <a:ext cx="8293" cy="8497"/>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8"/>
          <p:cNvSpPr/>
          <p:nvPr/>
        </p:nvSpPr>
        <p:spPr>
          <a:xfrm>
            <a:off x="1940576" y="3198197"/>
            <a:ext cx="6755" cy="821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8"/>
          <p:cNvSpPr/>
          <p:nvPr/>
        </p:nvSpPr>
        <p:spPr>
          <a:xfrm>
            <a:off x="1943639" y="3211322"/>
            <a:ext cx="6755" cy="8759"/>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8"/>
          <p:cNvSpPr/>
          <p:nvPr/>
        </p:nvSpPr>
        <p:spPr>
          <a:xfrm>
            <a:off x="1946701" y="3224721"/>
            <a:ext cx="7370" cy="8223"/>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8"/>
          <p:cNvSpPr/>
          <p:nvPr/>
        </p:nvSpPr>
        <p:spPr>
          <a:xfrm>
            <a:off x="1937191" y="3157711"/>
            <a:ext cx="5231" cy="7948"/>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8"/>
          <p:cNvSpPr/>
          <p:nvPr/>
        </p:nvSpPr>
        <p:spPr>
          <a:xfrm>
            <a:off x="1937499" y="3171385"/>
            <a:ext cx="5846" cy="7948"/>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8"/>
          <p:cNvSpPr/>
          <p:nvPr/>
        </p:nvSpPr>
        <p:spPr>
          <a:xfrm>
            <a:off x="1938730" y="3184784"/>
            <a:ext cx="6154" cy="7948"/>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8"/>
          <p:cNvSpPr/>
          <p:nvPr/>
        </p:nvSpPr>
        <p:spPr>
          <a:xfrm>
            <a:off x="1938730" y="2868862"/>
            <a:ext cx="641384" cy="286131"/>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8"/>
          <p:cNvSpPr/>
          <p:nvPr/>
        </p:nvSpPr>
        <p:spPr>
          <a:xfrm>
            <a:off x="1924017" y="3147593"/>
            <a:ext cx="31591" cy="27910"/>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8"/>
          <p:cNvSpPr/>
          <p:nvPr/>
        </p:nvSpPr>
        <p:spPr>
          <a:xfrm>
            <a:off x="2247174" y="3425763"/>
            <a:ext cx="31283" cy="28184"/>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8"/>
          <p:cNvSpPr/>
          <p:nvPr/>
        </p:nvSpPr>
        <p:spPr>
          <a:xfrm>
            <a:off x="2562989" y="3147593"/>
            <a:ext cx="31283" cy="27910"/>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8"/>
          <p:cNvSpPr/>
          <p:nvPr/>
        </p:nvSpPr>
        <p:spPr>
          <a:xfrm>
            <a:off x="1993007" y="2920838"/>
            <a:ext cx="539593" cy="48168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8"/>
          <p:cNvSpPr/>
          <p:nvPr/>
        </p:nvSpPr>
        <p:spPr>
          <a:xfrm>
            <a:off x="2696970" y="3065081"/>
            <a:ext cx="202043" cy="17872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8"/>
          <p:cNvSpPr/>
          <p:nvPr/>
        </p:nvSpPr>
        <p:spPr>
          <a:xfrm>
            <a:off x="2706774" y="3073094"/>
            <a:ext cx="114685" cy="92396"/>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8"/>
          <p:cNvSpPr/>
          <p:nvPr/>
        </p:nvSpPr>
        <p:spPr>
          <a:xfrm>
            <a:off x="1434982" y="3479922"/>
            <a:ext cx="209707" cy="116528"/>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8"/>
          <p:cNvSpPr/>
          <p:nvPr/>
        </p:nvSpPr>
        <p:spPr>
          <a:xfrm>
            <a:off x="1453065" y="3495505"/>
            <a:ext cx="62859" cy="21360"/>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8"/>
          <p:cNvSpPr/>
          <p:nvPr/>
        </p:nvSpPr>
        <p:spPr>
          <a:xfrm>
            <a:off x="1453065" y="3527780"/>
            <a:ext cx="62859" cy="5281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8"/>
          <p:cNvSpPr/>
          <p:nvPr/>
        </p:nvSpPr>
        <p:spPr>
          <a:xfrm>
            <a:off x="1531256" y="3498524"/>
            <a:ext cx="98421" cy="13"/>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8"/>
          <p:cNvSpPr/>
          <p:nvPr/>
        </p:nvSpPr>
        <p:spPr>
          <a:xfrm>
            <a:off x="1531256" y="3510002"/>
            <a:ext cx="98421" cy="13"/>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8"/>
          <p:cNvSpPr/>
          <p:nvPr/>
        </p:nvSpPr>
        <p:spPr>
          <a:xfrm>
            <a:off x="1531256" y="3521218"/>
            <a:ext cx="98421" cy="13"/>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8"/>
          <p:cNvSpPr/>
          <p:nvPr/>
        </p:nvSpPr>
        <p:spPr>
          <a:xfrm>
            <a:off x="1531256" y="3532434"/>
            <a:ext cx="98421" cy="13"/>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8"/>
          <p:cNvSpPr/>
          <p:nvPr/>
        </p:nvSpPr>
        <p:spPr>
          <a:xfrm>
            <a:off x="1531256" y="3543650"/>
            <a:ext cx="98421" cy="13"/>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8"/>
          <p:cNvSpPr/>
          <p:nvPr/>
        </p:nvSpPr>
        <p:spPr>
          <a:xfrm>
            <a:off x="1531256" y="3554867"/>
            <a:ext cx="98421" cy="13"/>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8"/>
          <p:cNvSpPr/>
          <p:nvPr/>
        </p:nvSpPr>
        <p:spPr>
          <a:xfrm>
            <a:off x="1531256" y="3566357"/>
            <a:ext cx="98421" cy="13"/>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8"/>
          <p:cNvSpPr/>
          <p:nvPr/>
        </p:nvSpPr>
        <p:spPr>
          <a:xfrm>
            <a:off x="1531256" y="3577574"/>
            <a:ext cx="98421" cy="13"/>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8"/>
          <p:cNvSpPr/>
          <p:nvPr/>
        </p:nvSpPr>
        <p:spPr>
          <a:xfrm>
            <a:off x="1538920" y="3431776"/>
            <a:ext cx="3077" cy="4667"/>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8"/>
          <p:cNvSpPr/>
          <p:nvPr/>
        </p:nvSpPr>
        <p:spPr>
          <a:xfrm>
            <a:off x="1538920" y="3439711"/>
            <a:ext cx="3077" cy="4667"/>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8"/>
          <p:cNvSpPr/>
          <p:nvPr/>
        </p:nvSpPr>
        <p:spPr>
          <a:xfrm>
            <a:off x="1538920" y="3447372"/>
            <a:ext cx="3077" cy="4392"/>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8"/>
          <p:cNvSpPr/>
          <p:nvPr/>
        </p:nvSpPr>
        <p:spPr>
          <a:xfrm>
            <a:off x="1538920" y="3409082"/>
            <a:ext cx="3077" cy="4379"/>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8"/>
          <p:cNvSpPr/>
          <p:nvPr/>
        </p:nvSpPr>
        <p:spPr>
          <a:xfrm>
            <a:off x="1538920" y="3416468"/>
            <a:ext cx="3077" cy="4379"/>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8"/>
          <p:cNvSpPr/>
          <p:nvPr/>
        </p:nvSpPr>
        <p:spPr>
          <a:xfrm>
            <a:off x="1538920" y="3424116"/>
            <a:ext cx="3077" cy="4392"/>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8"/>
          <p:cNvSpPr/>
          <p:nvPr/>
        </p:nvSpPr>
        <p:spPr>
          <a:xfrm>
            <a:off x="1538920" y="3385826"/>
            <a:ext cx="3077" cy="4392"/>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8"/>
          <p:cNvSpPr/>
          <p:nvPr/>
        </p:nvSpPr>
        <p:spPr>
          <a:xfrm>
            <a:off x="1538920" y="3393212"/>
            <a:ext cx="3077" cy="4392"/>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8"/>
          <p:cNvSpPr/>
          <p:nvPr/>
        </p:nvSpPr>
        <p:spPr>
          <a:xfrm>
            <a:off x="1538920" y="3401147"/>
            <a:ext cx="3077" cy="4392"/>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8"/>
          <p:cNvSpPr/>
          <p:nvPr/>
        </p:nvSpPr>
        <p:spPr>
          <a:xfrm>
            <a:off x="1538920" y="3362583"/>
            <a:ext cx="3077" cy="4379"/>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8"/>
          <p:cNvSpPr/>
          <p:nvPr/>
        </p:nvSpPr>
        <p:spPr>
          <a:xfrm>
            <a:off x="1538920" y="3370231"/>
            <a:ext cx="3077" cy="4667"/>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8"/>
          <p:cNvSpPr/>
          <p:nvPr/>
        </p:nvSpPr>
        <p:spPr>
          <a:xfrm>
            <a:off x="1538920" y="3377891"/>
            <a:ext cx="3077" cy="4392"/>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8"/>
          <p:cNvSpPr/>
          <p:nvPr/>
        </p:nvSpPr>
        <p:spPr>
          <a:xfrm>
            <a:off x="1538920" y="3339327"/>
            <a:ext cx="3077" cy="4392"/>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8"/>
          <p:cNvSpPr/>
          <p:nvPr/>
        </p:nvSpPr>
        <p:spPr>
          <a:xfrm>
            <a:off x="1538920" y="3347262"/>
            <a:ext cx="3077" cy="4392"/>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8"/>
          <p:cNvSpPr/>
          <p:nvPr/>
        </p:nvSpPr>
        <p:spPr>
          <a:xfrm>
            <a:off x="1538920" y="3354648"/>
            <a:ext cx="3077" cy="4392"/>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8"/>
          <p:cNvSpPr/>
          <p:nvPr/>
        </p:nvSpPr>
        <p:spPr>
          <a:xfrm>
            <a:off x="1538920" y="3316359"/>
            <a:ext cx="3077" cy="4379"/>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1538920" y="3324007"/>
            <a:ext cx="3077" cy="4392"/>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8"/>
          <p:cNvSpPr/>
          <p:nvPr/>
        </p:nvSpPr>
        <p:spPr>
          <a:xfrm>
            <a:off x="1538920" y="3331667"/>
            <a:ext cx="3077" cy="4392"/>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8"/>
          <p:cNvSpPr/>
          <p:nvPr/>
        </p:nvSpPr>
        <p:spPr>
          <a:xfrm>
            <a:off x="1537997" y="3293103"/>
            <a:ext cx="3385" cy="4392"/>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8"/>
          <p:cNvSpPr/>
          <p:nvPr/>
        </p:nvSpPr>
        <p:spPr>
          <a:xfrm>
            <a:off x="1538920" y="3301038"/>
            <a:ext cx="2462" cy="4118"/>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8"/>
          <p:cNvSpPr/>
          <p:nvPr/>
        </p:nvSpPr>
        <p:spPr>
          <a:xfrm>
            <a:off x="1538920" y="3308424"/>
            <a:ext cx="3077" cy="4654"/>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8"/>
          <p:cNvSpPr/>
          <p:nvPr/>
        </p:nvSpPr>
        <p:spPr>
          <a:xfrm>
            <a:off x="1535843" y="3269860"/>
            <a:ext cx="3399" cy="4928"/>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8"/>
          <p:cNvSpPr/>
          <p:nvPr/>
        </p:nvSpPr>
        <p:spPr>
          <a:xfrm>
            <a:off x="1537074" y="3277782"/>
            <a:ext cx="3385" cy="4392"/>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8"/>
          <p:cNvSpPr/>
          <p:nvPr/>
        </p:nvSpPr>
        <p:spPr>
          <a:xfrm>
            <a:off x="1537689" y="3285168"/>
            <a:ext cx="3077" cy="4667"/>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8"/>
          <p:cNvSpPr/>
          <p:nvPr/>
        </p:nvSpPr>
        <p:spPr>
          <a:xfrm>
            <a:off x="1529718" y="3247428"/>
            <a:ext cx="4000" cy="4654"/>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8"/>
          <p:cNvSpPr/>
          <p:nvPr/>
        </p:nvSpPr>
        <p:spPr>
          <a:xfrm>
            <a:off x="1531857" y="3254814"/>
            <a:ext cx="4000" cy="4928"/>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8"/>
          <p:cNvSpPr/>
          <p:nvPr/>
        </p:nvSpPr>
        <p:spPr>
          <a:xfrm>
            <a:off x="1534319" y="3262474"/>
            <a:ext cx="3385" cy="4379"/>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8"/>
          <p:cNvSpPr/>
          <p:nvPr/>
        </p:nvSpPr>
        <p:spPr>
          <a:xfrm>
            <a:off x="1520823" y="3225544"/>
            <a:ext cx="4616" cy="4667"/>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8"/>
          <p:cNvSpPr/>
          <p:nvPr/>
        </p:nvSpPr>
        <p:spPr>
          <a:xfrm>
            <a:off x="1523886" y="3232656"/>
            <a:ext cx="4616" cy="4667"/>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8"/>
          <p:cNvSpPr/>
          <p:nvPr/>
        </p:nvSpPr>
        <p:spPr>
          <a:xfrm>
            <a:off x="1526963" y="3239767"/>
            <a:ext cx="4308" cy="4941"/>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8"/>
          <p:cNvSpPr/>
          <p:nvPr/>
        </p:nvSpPr>
        <p:spPr>
          <a:xfrm>
            <a:off x="1508558" y="3205034"/>
            <a:ext cx="4923" cy="4654"/>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8"/>
          <p:cNvSpPr/>
          <p:nvPr/>
        </p:nvSpPr>
        <p:spPr>
          <a:xfrm>
            <a:off x="1512851" y="3211871"/>
            <a:ext cx="4923" cy="4654"/>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8"/>
          <p:cNvSpPr/>
          <p:nvPr/>
        </p:nvSpPr>
        <p:spPr>
          <a:xfrm>
            <a:off x="1517145" y="3218159"/>
            <a:ext cx="4616" cy="5203"/>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8"/>
          <p:cNvSpPr/>
          <p:nvPr/>
        </p:nvSpPr>
        <p:spPr>
          <a:xfrm>
            <a:off x="1493538" y="3185883"/>
            <a:ext cx="5539" cy="4667"/>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8"/>
          <p:cNvSpPr/>
          <p:nvPr/>
        </p:nvSpPr>
        <p:spPr>
          <a:xfrm>
            <a:off x="1499062" y="3191896"/>
            <a:ext cx="4909" cy="4941"/>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8"/>
          <p:cNvSpPr/>
          <p:nvPr/>
        </p:nvSpPr>
        <p:spPr>
          <a:xfrm>
            <a:off x="1503957" y="3198197"/>
            <a:ext cx="4923" cy="4928"/>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8"/>
          <p:cNvSpPr/>
          <p:nvPr/>
        </p:nvSpPr>
        <p:spPr>
          <a:xfrm>
            <a:off x="1476364" y="3168378"/>
            <a:ext cx="5539" cy="4667"/>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8"/>
          <p:cNvSpPr/>
          <p:nvPr/>
        </p:nvSpPr>
        <p:spPr>
          <a:xfrm>
            <a:off x="1482504" y="3174117"/>
            <a:ext cx="5216" cy="4941"/>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8"/>
          <p:cNvSpPr/>
          <p:nvPr/>
        </p:nvSpPr>
        <p:spPr>
          <a:xfrm>
            <a:off x="1488321" y="3179595"/>
            <a:ext cx="5231" cy="5203"/>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8"/>
          <p:cNvSpPr/>
          <p:nvPr/>
        </p:nvSpPr>
        <p:spPr>
          <a:xfrm>
            <a:off x="1456743" y="3153332"/>
            <a:ext cx="5539" cy="4667"/>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8"/>
          <p:cNvSpPr/>
          <p:nvPr/>
        </p:nvSpPr>
        <p:spPr>
          <a:xfrm>
            <a:off x="1463483" y="3157986"/>
            <a:ext cx="5539" cy="4928"/>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8"/>
          <p:cNvSpPr/>
          <p:nvPr/>
        </p:nvSpPr>
        <p:spPr>
          <a:xfrm>
            <a:off x="1469931" y="3163176"/>
            <a:ext cx="5832" cy="4941"/>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8"/>
          <p:cNvSpPr/>
          <p:nvPr/>
        </p:nvSpPr>
        <p:spPr>
          <a:xfrm>
            <a:off x="1435275" y="3140756"/>
            <a:ext cx="5539" cy="4379"/>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8"/>
          <p:cNvSpPr/>
          <p:nvPr/>
        </p:nvSpPr>
        <p:spPr>
          <a:xfrm>
            <a:off x="1442646" y="3144848"/>
            <a:ext cx="5832" cy="4118"/>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8"/>
          <p:cNvSpPr/>
          <p:nvPr/>
        </p:nvSpPr>
        <p:spPr>
          <a:xfrm>
            <a:off x="1450002" y="3148953"/>
            <a:ext cx="5216" cy="4392"/>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8"/>
          <p:cNvSpPr/>
          <p:nvPr/>
        </p:nvSpPr>
        <p:spPr>
          <a:xfrm>
            <a:off x="1411976" y="3130351"/>
            <a:ext cx="5846" cy="4118"/>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8"/>
          <p:cNvSpPr/>
          <p:nvPr/>
        </p:nvSpPr>
        <p:spPr>
          <a:xfrm>
            <a:off x="1419948" y="3133370"/>
            <a:ext cx="5539" cy="410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8"/>
          <p:cNvSpPr/>
          <p:nvPr/>
        </p:nvSpPr>
        <p:spPr>
          <a:xfrm>
            <a:off x="1427611" y="3136926"/>
            <a:ext cx="5846" cy="410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8"/>
          <p:cNvSpPr/>
          <p:nvPr/>
        </p:nvSpPr>
        <p:spPr>
          <a:xfrm>
            <a:off x="1387446" y="3122978"/>
            <a:ext cx="5539" cy="3569"/>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8"/>
          <p:cNvSpPr/>
          <p:nvPr/>
        </p:nvSpPr>
        <p:spPr>
          <a:xfrm>
            <a:off x="1396033" y="3124886"/>
            <a:ext cx="5231" cy="4118"/>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8"/>
          <p:cNvSpPr/>
          <p:nvPr/>
        </p:nvSpPr>
        <p:spPr>
          <a:xfrm>
            <a:off x="1404004" y="3127618"/>
            <a:ext cx="5231" cy="3843"/>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8"/>
          <p:cNvSpPr/>
          <p:nvPr/>
        </p:nvSpPr>
        <p:spPr>
          <a:xfrm>
            <a:off x="1362315" y="3118324"/>
            <a:ext cx="5216" cy="3294"/>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8"/>
          <p:cNvSpPr/>
          <p:nvPr/>
        </p:nvSpPr>
        <p:spPr>
          <a:xfrm>
            <a:off x="1370902" y="3119422"/>
            <a:ext cx="5216" cy="3569"/>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8"/>
          <p:cNvSpPr/>
          <p:nvPr/>
        </p:nvSpPr>
        <p:spPr>
          <a:xfrm>
            <a:off x="1379167" y="3121056"/>
            <a:ext cx="5231" cy="3569"/>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8"/>
          <p:cNvSpPr/>
          <p:nvPr/>
        </p:nvSpPr>
        <p:spPr>
          <a:xfrm>
            <a:off x="1336554" y="3116677"/>
            <a:ext cx="4923" cy="2758"/>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8"/>
          <p:cNvSpPr/>
          <p:nvPr/>
        </p:nvSpPr>
        <p:spPr>
          <a:xfrm>
            <a:off x="1345449" y="3116951"/>
            <a:ext cx="4923" cy="2745"/>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8"/>
          <p:cNvSpPr/>
          <p:nvPr/>
        </p:nvSpPr>
        <p:spPr>
          <a:xfrm>
            <a:off x="1353420" y="3117775"/>
            <a:ext cx="5231" cy="2745"/>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8"/>
          <p:cNvSpPr/>
          <p:nvPr/>
        </p:nvSpPr>
        <p:spPr>
          <a:xfrm>
            <a:off x="3475349" y="3174070"/>
            <a:ext cx="26745" cy="23894"/>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8"/>
          <p:cNvSpPr/>
          <p:nvPr/>
        </p:nvSpPr>
        <p:spPr>
          <a:xfrm>
            <a:off x="3439703" y="3124798"/>
            <a:ext cx="98036" cy="17512"/>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p:nvPr/>
        </p:nvSpPr>
        <p:spPr>
          <a:xfrm>
            <a:off x="3461082" y="3151048"/>
            <a:ext cx="55279" cy="10371"/>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8"/>
          <p:cNvSpPr/>
          <p:nvPr/>
        </p:nvSpPr>
        <p:spPr>
          <a:xfrm>
            <a:off x="3461082" y="3151048"/>
            <a:ext cx="55279" cy="10371"/>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8"/>
          <p:cNvSpPr/>
          <p:nvPr/>
        </p:nvSpPr>
        <p:spPr>
          <a:xfrm>
            <a:off x="3416535" y="3097788"/>
            <a:ext cx="142583" cy="25452"/>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p:nvPr/>
        </p:nvSpPr>
        <p:spPr>
          <a:xfrm>
            <a:off x="3439703" y="3124798"/>
            <a:ext cx="98036" cy="17512"/>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8"/>
          <p:cNvSpPr/>
          <p:nvPr/>
        </p:nvSpPr>
        <p:spPr>
          <a:xfrm>
            <a:off x="3725021" y="3679866"/>
            <a:ext cx="3077" cy="4392"/>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8"/>
          <p:cNvSpPr/>
          <p:nvPr/>
        </p:nvSpPr>
        <p:spPr>
          <a:xfrm>
            <a:off x="3725021" y="3671656"/>
            <a:ext cx="3077" cy="4392"/>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p:nvPr/>
        </p:nvSpPr>
        <p:spPr>
          <a:xfrm>
            <a:off x="3725021" y="3663460"/>
            <a:ext cx="3077" cy="4379"/>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8"/>
          <p:cNvSpPr/>
          <p:nvPr/>
        </p:nvSpPr>
        <p:spPr>
          <a:xfrm>
            <a:off x="3725021" y="3704481"/>
            <a:ext cx="3077" cy="4392"/>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8"/>
          <p:cNvSpPr/>
          <p:nvPr/>
        </p:nvSpPr>
        <p:spPr>
          <a:xfrm>
            <a:off x="3725021" y="3696272"/>
            <a:ext cx="3077" cy="4392"/>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8"/>
          <p:cNvSpPr/>
          <p:nvPr/>
        </p:nvSpPr>
        <p:spPr>
          <a:xfrm>
            <a:off x="3725021" y="3688075"/>
            <a:ext cx="3077" cy="4379"/>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8"/>
          <p:cNvSpPr/>
          <p:nvPr/>
        </p:nvSpPr>
        <p:spPr>
          <a:xfrm>
            <a:off x="3725021" y="3729371"/>
            <a:ext cx="3077" cy="4392"/>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8"/>
          <p:cNvSpPr/>
          <p:nvPr/>
        </p:nvSpPr>
        <p:spPr>
          <a:xfrm>
            <a:off x="3725021" y="3721162"/>
            <a:ext cx="3077" cy="4392"/>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8"/>
          <p:cNvSpPr/>
          <p:nvPr/>
        </p:nvSpPr>
        <p:spPr>
          <a:xfrm>
            <a:off x="3725021" y="3712965"/>
            <a:ext cx="3077" cy="4392"/>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8"/>
          <p:cNvSpPr/>
          <p:nvPr/>
        </p:nvSpPr>
        <p:spPr>
          <a:xfrm>
            <a:off x="3725021" y="3753987"/>
            <a:ext cx="3077" cy="4392"/>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8"/>
          <p:cNvSpPr/>
          <p:nvPr/>
        </p:nvSpPr>
        <p:spPr>
          <a:xfrm>
            <a:off x="3725021" y="3745790"/>
            <a:ext cx="3077" cy="4379"/>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8"/>
          <p:cNvSpPr/>
          <p:nvPr/>
        </p:nvSpPr>
        <p:spPr>
          <a:xfrm>
            <a:off x="3725021" y="3737581"/>
            <a:ext cx="3077" cy="4392"/>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8"/>
          <p:cNvSpPr/>
          <p:nvPr/>
        </p:nvSpPr>
        <p:spPr>
          <a:xfrm>
            <a:off x="3725021" y="3778602"/>
            <a:ext cx="3077" cy="4392"/>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8"/>
          <p:cNvSpPr/>
          <p:nvPr/>
        </p:nvSpPr>
        <p:spPr>
          <a:xfrm>
            <a:off x="3725021" y="3770406"/>
            <a:ext cx="3077" cy="4379"/>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8"/>
          <p:cNvSpPr/>
          <p:nvPr/>
        </p:nvSpPr>
        <p:spPr>
          <a:xfrm>
            <a:off x="3725021" y="3762196"/>
            <a:ext cx="3077" cy="4392"/>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8"/>
          <p:cNvSpPr/>
          <p:nvPr/>
        </p:nvSpPr>
        <p:spPr>
          <a:xfrm>
            <a:off x="3725021" y="3803231"/>
            <a:ext cx="3077" cy="4379"/>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8"/>
          <p:cNvSpPr/>
          <p:nvPr/>
        </p:nvSpPr>
        <p:spPr>
          <a:xfrm>
            <a:off x="3725021" y="3795021"/>
            <a:ext cx="3077" cy="4392"/>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8"/>
          <p:cNvSpPr/>
          <p:nvPr/>
        </p:nvSpPr>
        <p:spPr>
          <a:xfrm>
            <a:off x="3725021" y="3786812"/>
            <a:ext cx="3077" cy="4392"/>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8"/>
          <p:cNvSpPr/>
          <p:nvPr/>
        </p:nvSpPr>
        <p:spPr>
          <a:xfrm>
            <a:off x="3725021" y="3828121"/>
            <a:ext cx="3077" cy="4654"/>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8"/>
          <p:cNvSpPr/>
          <p:nvPr/>
        </p:nvSpPr>
        <p:spPr>
          <a:xfrm>
            <a:off x="3725021" y="3819911"/>
            <a:ext cx="3077" cy="4392"/>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8"/>
          <p:cNvSpPr/>
          <p:nvPr/>
        </p:nvSpPr>
        <p:spPr>
          <a:xfrm>
            <a:off x="3725021" y="3811702"/>
            <a:ext cx="3077" cy="4392"/>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8"/>
          <p:cNvSpPr/>
          <p:nvPr/>
        </p:nvSpPr>
        <p:spPr>
          <a:xfrm>
            <a:off x="3725021" y="3852736"/>
            <a:ext cx="3077" cy="4392"/>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8"/>
          <p:cNvSpPr/>
          <p:nvPr/>
        </p:nvSpPr>
        <p:spPr>
          <a:xfrm>
            <a:off x="3725021" y="3844527"/>
            <a:ext cx="3077" cy="4392"/>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8"/>
          <p:cNvSpPr/>
          <p:nvPr/>
        </p:nvSpPr>
        <p:spPr>
          <a:xfrm>
            <a:off x="3725021" y="3836317"/>
            <a:ext cx="3077" cy="4667"/>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8"/>
          <p:cNvSpPr/>
          <p:nvPr/>
        </p:nvSpPr>
        <p:spPr>
          <a:xfrm>
            <a:off x="3725021" y="3877352"/>
            <a:ext cx="3077" cy="4667"/>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8"/>
          <p:cNvSpPr/>
          <p:nvPr/>
        </p:nvSpPr>
        <p:spPr>
          <a:xfrm>
            <a:off x="3725021" y="3869142"/>
            <a:ext cx="3077" cy="4667"/>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8"/>
          <p:cNvSpPr/>
          <p:nvPr/>
        </p:nvSpPr>
        <p:spPr>
          <a:xfrm>
            <a:off x="3725021" y="3860933"/>
            <a:ext cx="3077" cy="4392"/>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8"/>
          <p:cNvSpPr/>
          <p:nvPr/>
        </p:nvSpPr>
        <p:spPr>
          <a:xfrm>
            <a:off x="3000516" y="3988128"/>
            <a:ext cx="87080" cy="298432"/>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8"/>
          <p:cNvSpPr/>
          <p:nvPr/>
        </p:nvSpPr>
        <p:spPr>
          <a:xfrm>
            <a:off x="2871433" y="3493596"/>
            <a:ext cx="344920" cy="452701"/>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8"/>
          <p:cNvSpPr/>
          <p:nvPr/>
        </p:nvSpPr>
        <p:spPr>
          <a:xfrm>
            <a:off x="2894424" y="3514107"/>
            <a:ext cx="298926" cy="411666"/>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8"/>
          <p:cNvSpPr/>
          <p:nvPr/>
        </p:nvSpPr>
        <p:spPr>
          <a:xfrm>
            <a:off x="2937037" y="3630002"/>
            <a:ext cx="206043" cy="3294"/>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solidFill>
            <a:srgbClr val="48FFD5"/>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8"/>
          <p:cNvSpPr/>
          <p:nvPr/>
        </p:nvSpPr>
        <p:spPr>
          <a:xfrm>
            <a:off x="2937037" y="3596163"/>
            <a:ext cx="206043" cy="3294"/>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rgbClr val="48FFD5"/>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8"/>
          <p:cNvSpPr/>
          <p:nvPr/>
        </p:nvSpPr>
        <p:spPr>
          <a:xfrm>
            <a:off x="2937037" y="3662278"/>
            <a:ext cx="206043" cy="3569"/>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rgbClr val="48FFD5"/>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8"/>
          <p:cNvSpPr/>
          <p:nvPr/>
        </p:nvSpPr>
        <p:spPr>
          <a:xfrm>
            <a:off x="2937037" y="3728929"/>
            <a:ext cx="206043" cy="3569"/>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rgbClr val="48FFD5"/>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8"/>
          <p:cNvSpPr/>
          <p:nvPr/>
        </p:nvSpPr>
        <p:spPr>
          <a:xfrm>
            <a:off x="2937037" y="3763569"/>
            <a:ext cx="206043" cy="3569"/>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rgbClr val="48FFD5"/>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8"/>
          <p:cNvSpPr/>
          <p:nvPr/>
        </p:nvSpPr>
        <p:spPr>
          <a:xfrm>
            <a:off x="2937037" y="3796158"/>
            <a:ext cx="206043" cy="3569"/>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rgbClr val="48FFD5"/>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8"/>
          <p:cNvSpPr/>
          <p:nvPr/>
        </p:nvSpPr>
        <p:spPr>
          <a:xfrm>
            <a:off x="3307114" y="4164280"/>
            <a:ext cx="66845" cy="89455"/>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8"/>
          <p:cNvSpPr/>
          <p:nvPr/>
        </p:nvSpPr>
        <p:spPr>
          <a:xfrm>
            <a:off x="3319379" y="4217616"/>
            <a:ext cx="41408" cy="36119"/>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8"/>
          <p:cNvSpPr/>
          <p:nvPr/>
        </p:nvSpPr>
        <p:spPr>
          <a:xfrm>
            <a:off x="3292402" y="4153887"/>
            <a:ext cx="18096" cy="15870"/>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8"/>
          <p:cNvSpPr/>
          <p:nvPr/>
        </p:nvSpPr>
        <p:spPr>
          <a:xfrm>
            <a:off x="3337169" y="4137743"/>
            <a:ext cx="6139" cy="20524"/>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8"/>
          <p:cNvSpPr/>
          <p:nvPr/>
        </p:nvSpPr>
        <p:spPr>
          <a:xfrm>
            <a:off x="3369670" y="4153887"/>
            <a:ext cx="18404" cy="15870"/>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8"/>
          <p:cNvSpPr/>
          <p:nvPr/>
        </p:nvSpPr>
        <p:spPr>
          <a:xfrm>
            <a:off x="2404773" y="4530022"/>
            <a:ext cx="300464" cy="462322"/>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8"/>
          <p:cNvSpPr/>
          <p:nvPr/>
        </p:nvSpPr>
        <p:spPr>
          <a:xfrm>
            <a:off x="2540598" y="4933152"/>
            <a:ext cx="195010" cy="7660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8"/>
          <p:cNvSpPr/>
          <p:nvPr/>
        </p:nvSpPr>
        <p:spPr>
          <a:xfrm>
            <a:off x="2525270" y="4882548"/>
            <a:ext cx="294032" cy="254116"/>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8"/>
          <p:cNvSpPr/>
          <p:nvPr/>
        </p:nvSpPr>
        <p:spPr>
          <a:xfrm>
            <a:off x="2540598" y="4933152"/>
            <a:ext cx="289739" cy="210350"/>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8"/>
          <p:cNvSpPr/>
          <p:nvPr/>
        </p:nvSpPr>
        <p:spPr>
          <a:xfrm>
            <a:off x="3592189" y="5044360"/>
            <a:ext cx="17495" cy="15609"/>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8"/>
          <p:cNvSpPr/>
          <p:nvPr/>
        </p:nvSpPr>
        <p:spPr>
          <a:xfrm>
            <a:off x="2201939" y="3130327"/>
            <a:ext cx="114679" cy="94065"/>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720" name="Google Shape;720;p28"/>
          <p:cNvSpPr txBox="1">
            <a:spLocks noGrp="1"/>
          </p:cNvSpPr>
          <p:nvPr>
            <p:ph type="ctrTitle" idx="4294967295"/>
          </p:nvPr>
        </p:nvSpPr>
        <p:spPr>
          <a:xfrm>
            <a:off x="4052398" y="2696237"/>
            <a:ext cx="641400" cy="1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2</a:t>
            </a:r>
            <a:endParaRPr sz="900">
              <a:solidFill>
                <a:srgbClr val="FFFFFF"/>
              </a:solidFill>
            </a:endParaRPr>
          </a:p>
        </p:txBody>
      </p:sp>
      <p:sp>
        <p:nvSpPr>
          <p:cNvPr id="721" name="Google Shape;721;p28"/>
          <p:cNvSpPr txBox="1">
            <a:spLocks noGrp="1"/>
          </p:cNvSpPr>
          <p:nvPr>
            <p:ph type="ctrTitle" idx="4294967295"/>
          </p:nvPr>
        </p:nvSpPr>
        <p:spPr>
          <a:xfrm>
            <a:off x="0" y="4317537"/>
            <a:ext cx="414000" cy="12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900">
                <a:solidFill>
                  <a:srgbClr val="FFFFFF"/>
                </a:solidFill>
              </a:rPr>
              <a:t>STEP 1</a:t>
            </a:r>
            <a:endParaRPr sz="900">
              <a:solidFill>
                <a:srgbClr val="FFFFFF"/>
              </a:solidFill>
            </a:endParaRPr>
          </a:p>
        </p:txBody>
      </p:sp>
      <p:sp>
        <p:nvSpPr>
          <p:cNvPr id="722" name="Google Shape;722;p28"/>
          <p:cNvSpPr txBox="1">
            <a:spLocks noGrp="1"/>
          </p:cNvSpPr>
          <p:nvPr>
            <p:ph type="ctrTitle" idx="4294967295"/>
          </p:nvPr>
        </p:nvSpPr>
        <p:spPr>
          <a:xfrm>
            <a:off x="4516062" y="4530025"/>
            <a:ext cx="463800" cy="12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3</a:t>
            </a:r>
            <a:endParaRPr sz="900">
              <a:solidFill>
                <a:srgbClr val="FFFFFF"/>
              </a:solidFill>
            </a:endParaRPr>
          </a:p>
        </p:txBody>
      </p:sp>
      <p:cxnSp>
        <p:nvCxnSpPr>
          <p:cNvPr id="723" name="Google Shape;723;p28"/>
          <p:cNvCxnSpPr/>
          <p:nvPr/>
        </p:nvCxnSpPr>
        <p:spPr>
          <a:xfrm flipH="1">
            <a:off x="465832" y="4227514"/>
            <a:ext cx="1472400" cy="1821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724" name="Google Shape;724;p28"/>
          <p:cNvCxnSpPr/>
          <p:nvPr/>
        </p:nvCxnSpPr>
        <p:spPr>
          <a:xfrm flipH="1">
            <a:off x="3466000" y="2803618"/>
            <a:ext cx="621600" cy="5439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725" name="Google Shape;725;p28"/>
          <p:cNvCxnSpPr/>
          <p:nvPr/>
        </p:nvCxnSpPr>
        <p:spPr>
          <a:xfrm>
            <a:off x="3306900" y="4317535"/>
            <a:ext cx="1209300" cy="2745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726" name="Google Shape;726;p28"/>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727" name="Google Shape;727;p28"/>
          <p:cNvSpPr txBox="1"/>
          <p:nvPr/>
        </p:nvSpPr>
        <p:spPr>
          <a:xfrm>
            <a:off x="4732150" y="1485250"/>
            <a:ext cx="3649800" cy="310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600">
                <a:solidFill>
                  <a:srgbClr val="FBFBFB"/>
                </a:solidFill>
                <a:latin typeface="Roboto Light"/>
                <a:ea typeface="Roboto Light"/>
                <a:cs typeface="Roboto Light"/>
                <a:sym typeface="Roboto Light"/>
              </a:rPr>
              <a:t>Se realizó un levantamiento de información</a:t>
            </a:r>
            <a:r>
              <a:rPr lang="es" sz="1600" b="1">
                <a:solidFill>
                  <a:srgbClr val="FBFBFB"/>
                </a:solidFill>
                <a:latin typeface="Roboto"/>
                <a:ea typeface="Roboto"/>
                <a:cs typeface="Roboto"/>
                <a:sym typeface="Roboto"/>
              </a:rPr>
              <a:t> </a:t>
            </a:r>
            <a:r>
              <a:rPr lang="es" sz="1600">
                <a:solidFill>
                  <a:srgbClr val="FBFBFB"/>
                </a:solidFill>
                <a:latin typeface="Roboto Light"/>
                <a:ea typeface="Roboto Light"/>
                <a:cs typeface="Roboto Light"/>
                <a:sym typeface="Roboto Light"/>
              </a:rPr>
              <a:t>dentro de la institución a </a:t>
            </a:r>
            <a:r>
              <a:rPr lang="es" sz="1600" b="1">
                <a:solidFill>
                  <a:srgbClr val="FBFBFB"/>
                </a:solidFill>
                <a:latin typeface="Roboto"/>
                <a:ea typeface="Roboto"/>
                <a:cs typeface="Roboto"/>
                <a:sym typeface="Roboto"/>
              </a:rPr>
              <a:t>coordinadores, rectores, estudiantes 11°, personal de seguridad, cooperativa, administrativos y docentes</a:t>
            </a:r>
            <a:r>
              <a:rPr lang="es" sz="1600">
                <a:solidFill>
                  <a:srgbClr val="FBFBFB"/>
                </a:solidFill>
                <a:latin typeface="Roboto Light"/>
                <a:ea typeface="Roboto Light"/>
                <a:cs typeface="Roboto Light"/>
                <a:sym typeface="Roboto Light"/>
              </a:rPr>
              <a:t> mediante encuestas con la modalidad de embudo, para tener una visión amplia de la información requerida para saber cómo implementar y que falencias existen  y así tener resultados concretos en general de la institución</a:t>
            </a:r>
            <a:endParaRPr sz="1600">
              <a:solidFill>
                <a:srgbClr val="FBFBFB"/>
              </a:solidFill>
              <a:latin typeface="Roboto Light"/>
              <a:ea typeface="Roboto Light"/>
              <a:cs typeface="Roboto Light"/>
              <a:sym typeface="Roboto Light"/>
            </a:endParaRPr>
          </a:p>
        </p:txBody>
      </p:sp>
    </p:spTree>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2482</Words>
  <Application>Microsoft Office PowerPoint</Application>
  <PresentationFormat>Presentación en pantalla (16:9)</PresentationFormat>
  <Paragraphs>360</Paragraphs>
  <Slides>44</Slides>
  <Notes>44</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44</vt:i4>
      </vt:variant>
    </vt:vector>
  </HeadingPairs>
  <TitlesOfParts>
    <vt:vector size="54" baseType="lpstr">
      <vt:lpstr>Times New Roman</vt:lpstr>
      <vt:lpstr>Roboto Mono Regular</vt:lpstr>
      <vt:lpstr>Bree Serif</vt:lpstr>
      <vt:lpstr>Arial</vt:lpstr>
      <vt:lpstr>Roboto Thin</vt:lpstr>
      <vt:lpstr>Muli</vt:lpstr>
      <vt:lpstr>Roboto Black</vt:lpstr>
      <vt:lpstr>Roboto Light</vt:lpstr>
      <vt:lpstr>Roboto</vt:lpstr>
      <vt:lpstr>WEB PROPOSAL</vt:lpstr>
      <vt:lpstr>Presentación de PowerPoint</vt:lpstr>
      <vt:lpstr>TABLA DE CONTENIDO</vt:lpstr>
      <vt:lpstr>INTRODUCCIÓN</vt:lpstr>
      <vt:lpstr>PLANTEAMIENTO  DEL PROBLEMA</vt:lpstr>
      <vt:lpstr>OBJETIVOS</vt:lpstr>
      <vt:lpstr>Justificación</vt:lpstr>
      <vt:lpstr>ALCANCE DEL PROYECTO </vt:lpstr>
      <vt:lpstr>Presentación de PowerPoint</vt:lpstr>
      <vt:lpstr>LEVANTAMIENTO DE INFORMACIÓN</vt:lpstr>
      <vt:lpstr>Rectores y coordinadores. https://docs.google.com/forms/d/e/1FAIpQLSfh6kcOHyRB9etQQM67HWKRD3d-70WPOxHr55H4Qz12BELCnA/viewform?usp=sf_link</vt:lpstr>
      <vt:lpstr>Encuestas</vt:lpstr>
      <vt:lpstr>estudiantes grado 11. https://docs.google.com/forms/d/e/1FAIpQLSeZvsbPCy_dTJkyntyt9q5lqrvxNpBddQfSL7zM8cl5XPrwHQ/viewform</vt:lpstr>
      <vt:lpstr>Encuestas</vt:lpstr>
      <vt:lpstr>Personal de seguridad https://forms.gle/NqpckuySAuarYpzN7</vt:lpstr>
      <vt:lpstr>BPMN</vt:lpstr>
      <vt:lpstr>Presentación de PowerPoint</vt:lpstr>
      <vt:lpstr>BPMN Propuesto</vt:lpstr>
      <vt:lpstr>Presentación de PowerPoint</vt:lpstr>
      <vt:lpstr>REQUISITOS</vt:lpstr>
      <vt:lpstr>IEEE830 SRS</vt:lpstr>
      <vt:lpstr>RF001</vt:lpstr>
      <vt:lpstr>Requisito Funcional “RF001”</vt:lpstr>
      <vt:lpstr>Requisito Funcional “RF002”</vt:lpstr>
      <vt:lpstr>Requisito Funcional “RF003”</vt:lpstr>
      <vt:lpstr>RF001</vt:lpstr>
      <vt:lpstr>Requisito No-Funcional “RNF001”</vt:lpstr>
      <vt:lpstr>Requisito No-Funcional “RNF002”</vt:lpstr>
      <vt:lpstr>Requisito No-Funcional “RNF003”</vt:lpstr>
      <vt:lpstr>DIAGRAMA DE CASOS DE USO</vt:lpstr>
      <vt:lpstr>https://drive.google.com/file/d/1NAESLxquDiPlY0y5zKqdDVzV5gBhw9Ez/view?usp=sharing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CONTROL DE VERSIONES</vt:lpstr>
      <vt:lpstr>Presentación de PowerPoint</vt:lpstr>
      <vt:lpstr>REFERENCIAS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alejandro garcia</cp:lastModifiedBy>
  <cp:revision>1</cp:revision>
  <dcterms:modified xsi:type="dcterms:W3CDTF">2020-06-25T14:23:35Z</dcterms:modified>
</cp:coreProperties>
</file>